
<file path=[Content_Types].xml><?xml version="1.0" encoding="utf-8"?>
<Types xmlns="http://schemas.openxmlformats.org/package/2006/content-types">
  <Override PartName="/ppt/slides/slide6.xml" ContentType="application/vnd.openxmlformats-officedocument.presentationml.slide+xml"/>
  <Override PartName="/ppt/diagrams/colors1.xml" ContentType="application/vnd.openxmlformats-officedocument.drawingml.diagramColors+xml"/>
  <Override PartName="/ppt/diagrams/quickStyle4.xml" ContentType="application/vnd.openxmlformats-officedocument.drawingml.diagramStyle+xml"/>
  <Override PartName="/ppt/notesSlides/notesSlide2.xml" ContentType="application/vnd.openxmlformats-officedocument.presentationml.notesSlide+xml"/>
  <Override PartName="/ppt/charts/style2.xml" ContentType="application/vnd.ms-office.chartstyl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harts/colors2.xml" ContentType="application/vnd.ms-office.chartcolorstyl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diagrams/drawing5.xml" ContentType="application/vnd.ms-office.drawingml.diagramDrawing+xml"/>
  <Override PartName="/ppt/diagrams/drawing4.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charts/style1.xml" ContentType="application/vnd.ms-office.chartstyle+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diagrams/quickStyle1.xml" ContentType="application/vnd.openxmlformats-officedocument.drawingml.diagramStyle+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charts/colors1.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57" r:id="rId2"/>
    <p:sldId id="558" r:id="rId3"/>
    <p:sldId id="560" r:id="rId4"/>
    <p:sldId id="535" r:id="rId5"/>
    <p:sldId id="559" r:id="rId6"/>
    <p:sldId id="561" r:id="rId7"/>
    <p:sldId id="563" r:id="rId8"/>
    <p:sldId id="575" r:id="rId9"/>
    <p:sldId id="576" r:id="rId10"/>
    <p:sldId id="581" r:id="rId11"/>
    <p:sldId id="582" r:id="rId12"/>
    <p:sldId id="583" r:id="rId13"/>
    <p:sldId id="584" r:id="rId14"/>
    <p:sldId id="571" r:id="rId15"/>
    <p:sldId id="573" r:id="rId16"/>
    <p:sldId id="460" r:id="rId17"/>
    <p:sldId id="533" r:id="rId18"/>
    <p:sldId id="564" r:id="rId19"/>
    <p:sldId id="565" r:id="rId20"/>
    <p:sldId id="567" r:id="rId21"/>
    <p:sldId id="566" r:id="rId22"/>
    <p:sldId id="568" r:id="rId23"/>
    <p:sldId id="570" r:id="rId24"/>
    <p:sldId id="574" r:id="rId25"/>
    <p:sldId id="562" r:id="rId26"/>
  </p:sldIdLst>
  <p:sldSz cx="9144000" cy="6858000" type="screen4x3"/>
  <p:notesSz cx="7010400" cy="9296400"/>
  <p:custDataLst>
    <p:tags r:id="rId29"/>
  </p:custDataLst>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8" userDrawn="1">
          <p15:clr>
            <a:srgbClr val="A4A3A4"/>
          </p15:clr>
        </p15:guide>
        <p15:guide id="2" pos="220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93366"/>
    <a:srgbClr val="E1A3C2"/>
    <a:srgbClr val="D47EA9"/>
    <a:srgbClr val="842C58"/>
    <a:srgbClr val="6600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Estilo medio 1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EB9631B5-78F2-41C9-869B-9F39066F8104}" styleName="Estilo medio 3 - Énfasis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8EC20E35-A176-4012-BC5E-935CFFF8708E}" styleName="Estilo medio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17292A2E-F333-43FB-9621-5CBBE7FDCDCB}" styleName="Estilo claro 2 - Acento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9303"/>
    <p:restoredTop sz="94737"/>
  </p:normalViewPr>
  <p:slideViewPr>
    <p:cSldViewPr>
      <p:cViewPr varScale="1">
        <p:scale>
          <a:sx n="68" d="100"/>
          <a:sy n="68" d="100"/>
        </p:scale>
        <p:origin x="-1290" y="-96"/>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2850" y="-102"/>
      </p:cViewPr>
      <p:guideLst>
        <p:guide orient="horz" pos="2928"/>
        <p:guide pos="2209"/>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Libro1" TargetMode="External"/></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oleObject" Target="Libro1"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s-CO"/>
  <c:chart>
    <c:title>
      <c:tx>
        <c:rich>
          <a:bodyPr rot="0" spcFirstLastPara="1" vertOverflow="ellipsis" vert="horz" wrap="square" anchor="ctr" anchorCtr="1"/>
          <a:lstStyle/>
          <a:p>
            <a:pPr>
              <a:defRPr lang="es-ES" sz="1400" b="0" i="0" u="none" strike="noStrike" kern="1200" spc="0" baseline="0">
                <a:solidFill>
                  <a:schemeClr val="tx1">
                    <a:lumMod val="65000"/>
                    <a:lumOff val="35000"/>
                  </a:schemeClr>
                </a:solidFill>
                <a:latin typeface="+mn-lt"/>
                <a:ea typeface="+mn-ea"/>
                <a:cs typeface="+mn-cs"/>
              </a:defRPr>
            </a:pPr>
            <a:r>
              <a:rPr lang="es-ES_tradnl" dirty="0"/>
              <a:t>Distribución</a:t>
            </a:r>
            <a:r>
              <a:rPr lang="es-ES_tradnl" baseline="0" dirty="0"/>
              <a:t> de la planta de </a:t>
            </a:r>
            <a:r>
              <a:rPr lang="es-ES_tradnl" baseline="0" dirty="0" smtClean="0"/>
              <a:t>personal</a:t>
            </a:r>
          </a:p>
          <a:p>
            <a:pPr>
              <a:defRPr lang="es-ES" sz="1400" b="0" i="0" u="none" strike="noStrike" kern="1200" spc="0" baseline="0">
                <a:solidFill>
                  <a:schemeClr val="tx1">
                    <a:lumMod val="65000"/>
                    <a:lumOff val="35000"/>
                  </a:schemeClr>
                </a:solidFill>
                <a:latin typeface="+mn-lt"/>
                <a:ea typeface="+mn-ea"/>
                <a:cs typeface="+mn-cs"/>
              </a:defRPr>
            </a:pPr>
            <a:r>
              <a:rPr lang="es-ES_tradnl" baseline="0" dirty="0" smtClean="0"/>
              <a:t>por </a:t>
            </a:r>
            <a:r>
              <a:rPr lang="es-ES_tradnl" baseline="0" dirty="0"/>
              <a:t>nivel</a:t>
            </a:r>
            <a:endParaRPr lang="es-ES_tradnl" dirty="0"/>
          </a:p>
        </c:rich>
      </c:tx>
      <c:layout/>
      <c:spPr>
        <a:noFill/>
        <a:ln>
          <a:noFill/>
        </a:ln>
        <a:effectLst/>
      </c:spPr>
    </c:title>
    <c:plotArea>
      <c:layout>
        <c:manualLayout>
          <c:layoutTarget val="inner"/>
          <c:xMode val="edge"/>
          <c:yMode val="edge"/>
          <c:x val="0.25219269466316696"/>
          <c:y val="0.24460338291046904"/>
          <c:w val="0.44005927384077004"/>
          <c:h val="0.7334321230679498"/>
        </c:manualLayout>
      </c:layout>
      <c:doughnutChart>
        <c:varyColors val="1"/>
        <c:ser>
          <c:idx val="0"/>
          <c:order val="0"/>
          <c:dPt>
            <c:idx val="0"/>
            <c:spPr>
              <a:solidFill>
                <a:schemeClr val="accent1"/>
              </a:solidFill>
              <a:ln w="19050">
                <a:solidFill>
                  <a:schemeClr val="lt1"/>
                </a:solidFill>
              </a:ln>
              <a:effectLst/>
            </c:spPr>
          </c:dPt>
          <c:dPt>
            <c:idx val="1"/>
            <c:spPr>
              <a:solidFill>
                <a:schemeClr val="accent2"/>
              </a:solidFill>
              <a:ln w="19050">
                <a:solidFill>
                  <a:schemeClr val="lt1"/>
                </a:solidFill>
              </a:ln>
              <a:effectLst/>
            </c:spPr>
          </c:dPt>
          <c:dPt>
            <c:idx val="2"/>
            <c:spPr>
              <a:solidFill>
                <a:schemeClr val="accent3"/>
              </a:solidFill>
              <a:ln w="19050">
                <a:solidFill>
                  <a:schemeClr val="lt1"/>
                </a:solidFill>
              </a:ln>
              <a:effectLst/>
            </c:spPr>
          </c:dPt>
          <c:dPt>
            <c:idx val="3"/>
            <c:spPr>
              <a:solidFill>
                <a:schemeClr val="accent4"/>
              </a:solidFill>
              <a:ln w="19050">
                <a:solidFill>
                  <a:schemeClr val="lt1"/>
                </a:solidFill>
              </a:ln>
              <a:effectLst/>
            </c:spPr>
          </c:dPt>
          <c:dPt>
            <c:idx val="4"/>
            <c:spPr>
              <a:solidFill>
                <a:schemeClr val="accent5"/>
              </a:solidFill>
              <a:ln w="19050">
                <a:solidFill>
                  <a:schemeClr val="lt1"/>
                </a:solidFill>
              </a:ln>
              <a:effectLst/>
            </c:spPr>
          </c:dPt>
          <c:dLbls>
            <c:dLbl>
              <c:idx val="1"/>
              <c:layout>
                <c:manualLayout>
                  <c:x val="0.13055555555555598"/>
                  <c:y val="-7.4074074074074112E-2"/>
                </c:manualLayout>
              </c:layout>
              <c:showCatName val="1"/>
              <c:showPercent val="1"/>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lang="es-ES" sz="900" b="0" i="0" u="none" strike="noStrike" kern="1200" baseline="0">
                    <a:solidFill>
                      <a:schemeClr val="tx1">
                        <a:lumMod val="75000"/>
                        <a:lumOff val="25000"/>
                      </a:schemeClr>
                    </a:solidFill>
                    <a:latin typeface="+mn-lt"/>
                    <a:ea typeface="+mn-ea"/>
                    <a:cs typeface="+mn-cs"/>
                  </a:defRPr>
                </a:pPr>
                <a:endParaRPr lang="es-CO"/>
              </a:p>
            </c:txPr>
            <c:showCatName val="1"/>
            <c:showPercent val="1"/>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Hoja1!$A$10:$A$14</c:f>
              <c:strCache>
                <c:ptCount val="5"/>
                <c:pt idx="0">
                  <c:v>Directivo</c:v>
                </c:pt>
                <c:pt idx="1">
                  <c:v>Asesor</c:v>
                </c:pt>
                <c:pt idx="2">
                  <c:v>Profesional</c:v>
                </c:pt>
                <c:pt idx="3">
                  <c:v>Técnico</c:v>
                </c:pt>
                <c:pt idx="4">
                  <c:v>Asistencial</c:v>
                </c:pt>
              </c:strCache>
            </c:strRef>
          </c:cat>
          <c:val>
            <c:numRef>
              <c:f>Hoja1!$B$10:$B$14</c:f>
              <c:numCache>
                <c:formatCode>General</c:formatCode>
                <c:ptCount val="5"/>
                <c:pt idx="0">
                  <c:v>6</c:v>
                </c:pt>
                <c:pt idx="1">
                  <c:v>2</c:v>
                </c:pt>
                <c:pt idx="2">
                  <c:v>20</c:v>
                </c:pt>
                <c:pt idx="3">
                  <c:v>5</c:v>
                </c:pt>
                <c:pt idx="4">
                  <c:v>12</c:v>
                </c:pt>
              </c:numCache>
            </c:numRef>
          </c:val>
        </c:ser>
        <c:dLbls>
          <c:showCatName val="1"/>
          <c:showPercent val="1"/>
        </c:dLbls>
        <c:firstSliceAng val="0"/>
        <c:holeSize val="50"/>
      </c:doughnutChart>
      <c:spPr>
        <a:noFill/>
        <a:ln>
          <a:noFill/>
        </a:ln>
        <a:effectLst/>
      </c:spPr>
    </c:plotArea>
    <c:plotVisOnly val="1"/>
    <c:dispBlanksAs val="zero"/>
  </c:chart>
  <c:spPr>
    <a:noFill/>
    <a:ln>
      <a:noFill/>
    </a:ln>
    <a:effectLst/>
  </c:spPr>
  <c:txPr>
    <a:bodyPr/>
    <a:lstStyle/>
    <a:p>
      <a:pPr>
        <a:defRPr/>
      </a:pPr>
      <a:endParaRPr lang="es-CO"/>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s-CO"/>
  <c:chart>
    <c:title>
      <c:tx>
        <c:rich>
          <a:bodyPr rot="0" spcFirstLastPara="1" vertOverflow="ellipsis" vert="horz" wrap="square" anchor="ctr" anchorCtr="1"/>
          <a:lstStyle/>
          <a:p>
            <a:pPr marL="0" marR="0" indent="0" algn="ctr" defTabSz="914400" rtl="0" eaLnBrk="1" fontAlgn="auto" latinLnBrk="0" hangingPunct="1">
              <a:lnSpc>
                <a:spcPct val="100000"/>
              </a:lnSpc>
              <a:spcBef>
                <a:spcPts val="0"/>
              </a:spcBef>
              <a:spcAft>
                <a:spcPts val="0"/>
              </a:spcAft>
              <a:buClrTx/>
              <a:buSzTx/>
              <a:buFontTx/>
              <a:buNone/>
              <a:tabLst/>
              <a:defRPr lang="es-ES" sz="1400" b="0" i="0" u="none" strike="noStrike" kern="1200" spc="0" baseline="0">
                <a:solidFill>
                  <a:prstClr val="black">
                    <a:lumMod val="65000"/>
                    <a:lumOff val="35000"/>
                  </a:prstClr>
                </a:solidFill>
                <a:latin typeface="+mn-lt"/>
                <a:ea typeface="+mn-ea"/>
                <a:cs typeface="+mn-cs"/>
              </a:defRPr>
            </a:pPr>
            <a:r>
              <a:rPr lang="es-ES_tradnl" sz="1400" b="0" i="0" baseline="0" dirty="0" smtClean="0">
                <a:effectLst/>
              </a:rPr>
              <a:t>Distribución de la planta de personal</a:t>
            </a:r>
          </a:p>
          <a:p>
            <a:pPr marL="0" marR="0" indent="0" algn="ctr" defTabSz="914400" rtl="0" eaLnBrk="1" fontAlgn="auto" latinLnBrk="0" hangingPunct="1">
              <a:lnSpc>
                <a:spcPct val="100000"/>
              </a:lnSpc>
              <a:spcBef>
                <a:spcPts val="0"/>
              </a:spcBef>
              <a:spcAft>
                <a:spcPts val="0"/>
              </a:spcAft>
              <a:buClrTx/>
              <a:buSzTx/>
              <a:buFontTx/>
              <a:buNone/>
              <a:tabLst/>
              <a:defRPr lang="es-ES" sz="1400" b="0" i="0" u="none" strike="noStrike" kern="1200" spc="0" baseline="0">
                <a:solidFill>
                  <a:prstClr val="black">
                    <a:lumMod val="65000"/>
                    <a:lumOff val="35000"/>
                  </a:prstClr>
                </a:solidFill>
                <a:latin typeface="+mn-lt"/>
                <a:ea typeface="+mn-ea"/>
                <a:cs typeface="+mn-cs"/>
              </a:defRPr>
            </a:pPr>
            <a:r>
              <a:rPr lang="es-ES_tradnl" sz="1400" b="0" i="0" baseline="0" dirty="0" smtClean="0">
                <a:effectLst/>
              </a:rPr>
              <a:t>por tipo de </a:t>
            </a:r>
            <a:r>
              <a:rPr lang="es-ES_tradnl" sz="1400" b="0" i="0" baseline="0" dirty="0" err="1" smtClean="0">
                <a:effectLst/>
              </a:rPr>
              <a:t>vinculaci</a:t>
            </a:r>
            <a:r>
              <a:rPr lang="es-ES" sz="1400" b="0" i="0" baseline="0" dirty="0" err="1" smtClean="0">
                <a:effectLst/>
              </a:rPr>
              <a:t>ón</a:t>
            </a:r>
            <a:endParaRPr lang="es-ES_tradnl" sz="1100" dirty="0" smtClean="0">
              <a:effectLst/>
            </a:endParaRPr>
          </a:p>
        </c:rich>
      </c:tx>
      <c:layout/>
      <c:spPr>
        <a:noFill/>
        <a:ln>
          <a:noFill/>
        </a:ln>
        <a:effectLst/>
      </c:spPr>
    </c:title>
    <c:plotArea>
      <c:layout>
        <c:manualLayout>
          <c:layoutTarget val="inner"/>
          <c:xMode val="edge"/>
          <c:yMode val="edge"/>
          <c:x val="0.2924061679790031"/>
          <c:y val="0.25859361329833797"/>
          <c:w val="0.3790765529308841"/>
          <c:h val="0.63179425488480623"/>
        </c:manualLayout>
      </c:layout>
      <c:doughnutChart>
        <c:varyColors val="1"/>
        <c:ser>
          <c:idx val="0"/>
          <c:order val="0"/>
          <c:dPt>
            <c:idx val="0"/>
            <c:spPr>
              <a:solidFill>
                <a:schemeClr val="accent1"/>
              </a:solidFill>
              <a:ln w="19050">
                <a:solidFill>
                  <a:schemeClr val="lt1"/>
                </a:solidFill>
              </a:ln>
              <a:effectLst/>
            </c:spPr>
          </c:dPt>
          <c:dPt>
            <c:idx val="1"/>
            <c:spPr>
              <a:solidFill>
                <a:schemeClr val="accent2"/>
              </a:solidFill>
              <a:ln w="19050">
                <a:solidFill>
                  <a:schemeClr val="lt1"/>
                </a:solidFill>
              </a:ln>
              <a:effectLst/>
            </c:spPr>
          </c:dPt>
          <c:dPt>
            <c:idx val="2"/>
            <c:spPr>
              <a:solidFill>
                <a:schemeClr val="accent3"/>
              </a:solidFill>
              <a:ln w="19050">
                <a:solidFill>
                  <a:schemeClr val="lt1"/>
                </a:solidFill>
              </a:ln>
              <a:effectLst/>
            </c:spPr>
          </c:dPt>
          <c:dPt>
            <c:idx val="3"/>
            <c:spPr>
              <a:solidFill>
                <a:schemeClr val="accent4"/>
              </a:solidFill>
              <a:ln w="19050">
                <a:solidFill>
                  <a:schemeClr val="lt1"/>
                </a:solidFill>
              </a:ln>
              <a:effectLst/>
            </c:spPr>
          </c:dPt>
          <c:dLbls>
            <c:dLbl>
              <c:idx val="0"/>
              <c:layout>
                <c:manualLayout>
                  <c:x val="0.20833333333333304"/>
                  <c:y val="-6.0185185185185196E-2"/>
                </c:manualLayout>
              </c:layout>
              <c:showCatName val="1"/>
              <c:showPercent val="1"/>
              <c:extLst>
                <c:ext xmlns:c15="http://schemas.microsoft.com/office/drawing/2012/chart" uri="{CE6537A1-D6FC-4f65-9D91-7224C49458BB}">
                  <c15:layout/>
                </c:ext>
              </c:extLst>
            </c:dLbl>
            <c:dLbl>
              <c:idx val="1"/>
              <c:layout>
                <c:manualLayout>
                  <c:x val="0.22222222222222199"/>
                  <c:y val="6.944444444444442E-2"/>
                </c:manualLayout>
              </c:layout>
              <c:showCatName val="1"/>
              <c:showPercent val="1"/>
              <c:extLst>
                <c:ext xmlns:c15="http://schemas.microsoft.com/office/drawing/2012/chart" uri="{CE6537A1-D6FC-4f65-9D91-7224C49458BB}">
                  <c15:layout/>
                </c:ext>
              </c:extLst>
            </c:dLbl>
            <c:dLbl>
              <c:idx val="2"/>
              <c:layout>
                <c:manualLayout>
                  <c:x val="-0.16944444444444406"/>
                  <c:y val="3.2407407407407406E-2"/>
                </c:manualLayout>
              </c:layout>
              <c:showCatName val="1"/>
              <c:showPercent val="1"/>
              <c:extLst>
                <c:ext xmlns:c15="http://schemas.microsoft.com/office/drawing/2012/chart" uri="{CE6537A1-D6FC-4f65-9D91-7224C49458BB}">
                  <c15:layout/>
                </c:ext>
              </c:extLst>
            </c:dLbl>
            <c:dLbl>
              <c:idx val="3"/>
              <c:layout>
                <c:manualLayout>
                  <c:x val="-0.155555555555556"/>
                  <c:y val="-0.12037037037037"/>
                </c:manualLayout>
              </c:layout>
              <c:showCatName val="1"/>
              <c:showPercent val="1"/>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lang="es-ES" sz="900" b="0" i="0" u="none" strike="noStrike" kern="1200" baseline="0">
                    <a:solidFill>
                      <a:schemeClr val="tx1">
                        <a:lumMod val="75000"/>
                        <a:lumOff val="25000"/>
                      </a:schemeClr>
                    </a:solidFill>
                    <a:latin typeface="+mn-lt"/>
                    <a:ea typeface="+mn-ea"/>
                    <a:cs typeface="+mn-cs"/>
                  </a:defRPr>
                </a:pPr>
                <a:endParaRPr lang="es-CO"/>
              </a:p>
            </c:txPr>
            <c:showCatName val="1"/>
            <c:showPercent val="1"/>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Hoja1!$A$18:$D$18</c:f>
              <c:strCache>
                <c:ptCount val="4"/>
                <c:pt idx="0">
                  <c:v>Libre nonbramiento y remoción</c:v>
                </c:pt>
                <c:pt idx="1">
                  <c:v>Carrera administrativa</c:v>
                </c:pt>
                <c:pt idx="2">
                  <c:v>Provisional</c:v>
                </c:pt>
                <c:pt idx="3">
                  <c:v>Planta temporal</c:v>
                </c:pt>
              </c:strCache>
            </c:strRef>
          </c:cat>
          <c:val>
            <c:numRef>
              <c:f>Hoja1!$A$19:$D$19</c:f>
              <c:numCache>
                <c:formatCode>General</c:formatCode>
                <c:ptCount val="4"/>
                <c:pt idx="0">
                  <c:v>9</c:v>
                </c:pt>
                <c:pt idx="1">
                  <c:v>12</c:v>
                </c:pt>
                <c:pt idx="2">
                  <c:v>10</c:v>
                </c:pt>
                <c:pt idx="3">
                  <c:v>14</c:v>
                </c:pt>
              </c:numCache>
            </c:numRef>
          </c:val>
        </c:ser>
        <c:dLbls>
          <c:showCatName val="1"/>
          <c:showPercent val="1"/>
        </c:dLbls>
        <c:firstSliceAng val="0"/>
        <c:holeSize val="50"/>
      </c:doughnutChart>
      <c:spPr>
        <a:noFill/>
        <a:ln>
          <a:noFill/>
        </a:ln>
        <a:effectLst/>
      </c:spPr>
    </c:plotArea>
    <c:plotVisOnly val="1"/>
    <c:dispBlanksAs val="zero"/>
  </c:chart>
  <c:spPr>
    <a:noFill/>
    <a:ln>
      <a:noFill/>
    </a:ln>
    <a:effectLst/>
  </c:spPr>
  <c:txPr>
    <a:bodyPr/>
    <a:lstStyle/>
    <a:p>
      <a:pPr>
        <a:defRPr/>
      </a:pPr>
      <a:endParaRPr lang="es-CO"/>
    </a:p>
  </c:txPr>
  <c:externalData r:id="rId1"/>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36CD026-256E-46D7-9A82-B6252A50A358}" type="doc">
      <dgm:prSet loTypeId="urn:microsoft.com/office/officeart/2005/8/layout/vList3#1" loCatId="list" qsTypeId="urn:microsoft.com/office/officeart/2005/8/quickstyle/simple1" qsCatId="simple" csTypeId="urn:microsoft.com/office/officeart/2005/8/colors/accent1_2" csCatId="accent1" phldr="1"/>
      <dgm:spPr/>
      <dgm:t>
        <a:bodyPr/>
        <a:lstStyle/>
        <a:p>
          <a:endParaRPr lang="es-CO"/>
        </a:p>
      </dgm:t>
    </dgm:pt>
    <dgm:pt modelId="{96F3ABBE-3AC0-40A3-8FF9-CD696044F779}">
      <dgm:prSet phldrT="[Texto]" custT="1"/>
      <dgm:spPr/>
      <dgm:t>
        <a:bodyPr/>
        <a:lstStyle/>
        <a:p>
          <a:r>
            <a:rPr lang="es-CO" sz="1200" dirty="0" smtClean="0">
              <a:latin typeface="Arial" panose="020B0604020202020204" pitchFamily="34" charset="0"/>
              <a:cs typeface="Arial" panose="020B0604020202020204" pitchFamily="34" charset="0"/>
            </a:rPr>
            <a:t>Raizales</a:t>
          </a:r>
          <a:endParaRPr lang="es-CO" sz="1200" dirty="0"/>
        </a:p>
      </dgm:t>
    </dgm:pt>
    <dgm:pt modelId="{C2D7546C-421D-40DA-89CB-48233365FAC6}" type="parTrans" cxnId="{8E4A90F6-7D26-4834-91C9-835C2AC7ECD0}">
      <dgm:prSet/>
      <dgm:spPr/>
      <dgm:t>
        <a:bodyPr/>
        <a:lstStyle/>
        <a:p>
          <a:endParaRPr lang="es-CO" sz="1200"/>
        </a:p>
      </dgm:t>
    </dgm:pt>
    <dgm:pt modelId="{B972A401-9A7A-4FCE-9AED-52D3B10CBA87}" type="sibTrans" cxnId="{8E4A90F6-7D26-4834-91C9-835C2AC7ECD0}">
      <dgm:prSet/>
      <dgm:spPr/>
      <dgm:t>
        <a:bodyPr/>
        <a:lstStyle/>
        <a:p>
          <a:endParaRPr lang="es-CO" sz="1200"/>
        </a:p>
      </dgm:t>
    </dgm:pt>
    <dgm:pt modelId="{4A13A81B-065F-4916-9E76-51F8C362BE98}">
      <dgm:prSet phldrT="[Texto]" custT="1"/>
      <dgm:spPr/>
      <dgm:t>
        <a:bodyPr/>
        <a:lstStyle/>
        <a:p>
          <a:r>
            <a:rPr lang="es-CO" sz="1200" dirty="0" smtClean="0">
              <a:latin typeface="Arial" panose="020B0604020202020204" pitchFamily="34" charset="0"/>
              <a:cs typeface="Arial" panose="020B0604020202020204" pitchFamily="34" charset="0"/>
            </a:rPr>
            <a:t>Gitanos</a:t>
          </a:r>
          <a:endParaRPr lang="es-CO" sz="1200" dirty="0"/>
        </a:p>
      </dgm:t>
    </dgm:pt>
    <dgm:pt modelId="{7BB02AD7-3EE7-46DE-8E2B-C4DED9AB76BD}" type="parTrans" cxnId="{2FB26ED1-42DB-4594-B696-EE226DCCA50D}">
      <dgm:prSet/>
      <dgm:spPr/>
      <dgm:t>
        <a:bodyPr/>
        <a:lstStyle/>
        <a:p>
          <a:endParaRPr lang="es-CO" sz="1200"/>
        </a:p>
      </dgm:t>
    </dgm:pt>
    <dgm:pt modelId="{6AD85562-ABC4-4C8A-9F2A-C8837701D7F2}" type="sibTrans" cxnId="{2FB26ED1-42DB-4594-B696-EE226DCCA50D}">
      <dgm:prSet/>
      <dgm:spPr/>
      <dgm:t>
        <a:bodyPr/>
        <a:lstStyle/>
        <a:p>
          <a:endParaRPr lang="es-CO" sz="1200"/>
        </a:p>
      </dgm:t>
    </dgm:pt>
    <dgm:pt modelId="{9A31AF65-D129-49FE-9B0C-106A7DD764E2}">
      <dgm:prSet phldrT="[Texto]" custT="1"/>
      <dgm:spPr/>
      <dgm:t>
        <a:bodyPr/>
        <a:lstStyle/>
        <a:p>
          <a:r>
            <a:rPr lang="es-CO" sz="1200" dirty="0" smtClean="0">
              <a:latin typeface="Arial" panose="020B0604020202020204" pitchFamily="34" charset="0"/>
              <a:cs typeface="Arial" panose="020B0604020202020204" pitchFamily="34" charset="0"/>
            </a:rPr>
            <a:t>Indígenas</a:t>
          </a:r>
          <a:endParaRPr lang="es-CO" sz="1200" dirty="0"/>
        </a:p>
      </dgm:t>
    </dgm:pt>
    <dgm:pt modelId="{AF7B38A6-EA76-40AB-BDAB-ACE90EEE8F2A}" type="parTrans" cxnId="{3BBB3CD3-5F16-48B4-9D8A-2D1F1463FCDE}">
      <dgm:prSet/>
      <dgm:spPr/>
      <dgm:t>
        <a:bodyPr/>
        <a:lstStyle/>
        <a:p>
          <a:endParaRPr lang="es-CO" sz="1200"/>
        </a:p>
      </dgm:t>
    </dgm:pt>
    <dgm:pt modelId="{262F433C-AC63-4CC2-8D42-382B426587CE}" type="sibTrans" cxnId="{3BBB3CD3-5F16-48B4-9D8A-2D1F1463FCDE}">
      <dgm:prSet/>
      <dgm:spPr/>
      <dgm:t>
        <a:bodyPr/>
        <a:lstStyle/>
        <a:p>
          <a:endParaRPr lang="es-CO" sz="1200"/>
        </a:p>
      </dgm:t>
    </dgm:pt>
    <dgm:pt modelId="{140C77B7-7D33-4884-B9E4-3E981D312961}">
      <dgm:prSet phldrT="[Texto]" custT="1"/>
      <dgm:spPr/>
      <dgm:t>
        <a:bodyPr/>
        <a:lstStyle/>
        <a:p>
          <a:r>
            <a:rPr lang="es-CO" sz="1200" dirty="0" err="1" smtClean="0"/>
            <a:t>Afrociolombianos</a:t>
          </a:r>
          <a:endParaRPr lang="es-CO" sz="1200" dirty="0"/>
        </a:p>
      </dgm:t>
    </dgm:pt>
    <dgm:pt modelId="{0F1DABC9-E820-479D-BABD-AC5FE5F94BD2}" type="parTrans" cxnId="{79DE220D-C726-4F7F-B373-201D4B449C7D}">
      <dgm:prSet/>
      <dgm:spPr/>
      <dgm:t>
        <a:bodyPr/>
        <a:lstStyle/>
        <a:p>
          <a:endParaRPr lang="es-CO" sz="1200"/>
        </a:p>
      </dgm:t>
    </dgm:pt>
    <dgm:pt modelId="{2D2F51B6-4519-4974-AC34-F29A4754AD80}" type="sibTrans" cxnId="{79DE220D-C726-4F7F-B373-201D4B449C7D}">
      <dgm:prSet/>
      <dgm:spPr/>
      <dgm:t>
        <a:bodyPr/>
        <a:lstStyle/>
        <a:p>
          <a:endParaRPr lang="es-CO" sz="1200"/>
        </a:p>
      </dgm:t>
    </dgm:pt>
    <dgm:pt modelId="{97D04E7D-40DA-454D-897C-2330F3145459}" type="pres">
      <dgm:prSet presAssocID="{136CD026-256E-46D7-9A82-B6252A50A358}" presName="linearFlow" presStyleCnt="0">
        <dgm:presLayoutVars>
          <dgm:dir/>
          <dgm:resizeHandles val="exact"/>
        </dgm:presLayoutVars>
      </dgm:prSet>
      <dgm:spPr/>
      <dgm:t>
        <a:bodyPr/>
        <a:lstStyle/>
        <a:p>
          <a:endParaRPr lang="es-CO"/>
        </a:p>
      </dgm:t>
    </dgm:pt>
    <dgm:pt modelId="{7F60E50A-DF54-498A-A4B1-CAC7F48850A5}" type="pres">
      <dgm:prSet presAssocID="{96F3ABBE-3AC0-40A3-8FF9-CD696044F779}" presName="composite" presStyleCnt="0"/>
      <dgm:spPr/>
    </dgm:pt>
    <dgm:pt modelId="{A460C596-373D-4B4F-8D4D-68519CA36A5A}" type="pres">
      <dgm:prSet presAssocID="{96F3ABBE-3AC0-40A3-8FF9-CD696044F779}" presName="imgShp" presStyleLbl="fgImgPlace1" presStyleIdx="0" presStyleCnt="4"/>
      <dgm:spPr/>
    </dgm:pt>
    <dgm:pt modelId="{8528E7F0-3F73-406F-AB3B-E6CF7DB438D7}" type="pres">
      <dgm:prSet presAssocID="{96F3ABBE-3AC0-40A3-8FF9-CD696044F779}" presName="txShp" presStyleLbl="node1" presStyleIdx="0" presStyleCnt="4">
        <dgm:presLayoutVars>
          <dgm:bulletEnabled val="1"/>
        </dgm:presLayoutVars>
      </dgm:prSet>
      <dgm:spPr/>
      <dgm:t>
        <a:bodyPr/>
        <a:lstStyle/>
        <a:p>
          <a:endParaRPr lang="es-CO"/>
        </a:p>
      </dgm:t>
    </dgm:pt>
    <dgm:pt modelId="{AB92B74E-76B9-4A29-AE45-5FA78BF4F1A8}" type="pres">
      <dgm:prSet presAssocID="{B972A401-9A7A-4FCE-9AED-52D3B10CBA87}" presName="spacing" presStyleCnt="0"/>
      <dgm:spPr/>
    </dgm:pt>
    <dgm:pt modelId="{5BAC309D-C21E-4236-9FD8-AA33B43062FC}" type="pres">
      <dgm:prSet presAssocID="{4A13A81B-065F-4916-9E76-51F8C362BE98}" presName="composite" presStyleCnt="0"/>
      <dgm:spPr/>
    </dgm:pt>
    <dgm:pt modelId="{896072A1-A2A0-448D-B1B7-C0416945982E}" type="pres">
      <dgm:prSet presAssocID="{4A13A81B-065F-4916-9E76-51F8C362BE98}" presName="imgShp" presStyleLbl="fgImgPlace1" presStyleIdx="1" presStyleCnt="4"/>
      <dgm:spPr/>
    </dgm:pt>
    <dgm:pt modelId="{F210A0E4-4DDA-4650-8792-061E75834653}" type="pres">
      <dgm:prSet presAssocID="{4A13A81B-065F-4916-9E76-51F8C362BE98}" presName="txShp" presStyleLbl="node1" presStyleIdx="1" presStyleCnt="4">
        <dgm:presLayoutVars>
          <dgm:bulletEnabled val="1"/>
        </dgm:presLayoutVars>
      </dgm:prSet>
      <dgm:spPr/>
      <dgm:t>
        <a:bodyPr/>
        <a:lstStyle/>
        <a:p>
          <a:endParaRPr lang="es-CO"/>
        </a:p>
      </dgm:t>
    </dgm:pt>
    <dgm:pt modelId="{3DC28B6D-293D-4D8F-8BF2-DABD83217649}" type="pres">
      <dgm:prSet presAssocID="{6AD85562-ABC4-4C8A-9F2A-C8837701D7F2}" presName="spacing" presStyleCnt="0"/>
      <dgm:spPr/>
    </dgm:pt>
    <dgm:pt modelId="{49F71D66-2C9E-4EAD-B48C-9A9EEDFE8396}" type="pres">
      <dgm:prSet presAssocID="{9A31AF65-D129-49FE-9B0C-106A7DD764E2}" presName="composite" presStyleCnt="0"/>
      <dgm:spPr/>
    </dgm:pt>
    <dgm:pt modelId="{E200FD18-F5FF-4B59-8EC9-CC980BC46B0F}" type="pres">
      <dgm:prSet presAssocID="{9A31AF65-D129-49FE-9B0C-106A7DD764E2}" presName="imgShp" presStyleLbl="fgImgPlace1" presStyleIdx="2" presStyleCnt="4"/>
      <dgm:spPr/>
    </dgm:pt>
    <dgm:pt modelId="{785676D2-A5D7-4093-A2A2-7F84FD5D7345}" type="pres">
      <dgm:prSet presAssocID="{9A31AF65-D129-49FE-9B0C-106A7DD764E2}" presName="txShp" presStyleLbl="node1" presStyleIdx="2" presStyleCnt="4">
        <dgm:presLayoutVars>
          <dgm:bulletEnabled val="1"/>
        </dgm:presLayoutVars>
      </dgm:prSet>
      <dgm:spPr/>
      <dgm:t>
        <a:bodyPr/>
        <a:lstStyle/>
        <a:p>
          <a:endParaRPr lang="es-CO"/>
        </a:p>
      </dgm:t>
    </dgm:pt>
    <dgm:pt modelId="{21DF3843-8019-4068-AE63-2C0A2C17CC3E}" type="pres">
      <dgm:prSet presAssocID="{262F433C-AC63-4CC2-8D42-382B426587CE}" presName="spacing" presStyleCnt="0"/>
      <dgm:spPr/>
    </dgm:pt>
    <dgm:pt modelId="{88678970-51AA-4F12-A88B-CB5C69EC064D}" type="pres">
      <dgm:prSet presAssocID="{140C77B7-7D33-4884-B9E4-3E981D312961}" presName="composite" presStyleCnt="0"/>
      <dgm:spPr/>
    </dgm:pt>
    <dgm:pt modelId="{57208993-B7B9-4B0D-A106-39573E97700E}" type="pres">
      <dgm:prSet presAssocID="{140C77B7-7D33-4884-B9E4-3E981D312961}" presName="imgShp" presStyleLbl="fgImgPlace1" presStyleIdx="3" presStyleCnt="4"/>
      <dgm:spPr/>
    </dgm:pt>
    <dgm:pt modelId="{436EFA94-EF0F-4147-A78E-CACBA697D94D}" type="pres">
      <dgm:prSet presAssocID="{140C77B7-7D33-4884-B9E4-3E981D312961}" presName="txShp" presStyleLbl="node1" presStyleIdx="3" presStyleCnt="4" custLinFactNeighborX="-4613" custLinFactNeighborY="16492">
        <dgm:presLayoutVars>
          <dgm:bulletEnabled val="1"/>
        </dgm:presLayoutVars>
      </dgm:prSet>
      <dgm:spPr/>
      <dgm:t>
        <a:bodyPr/>
        <a:lstStyle/>
        <a:p>
          <a:endParaRPr lang="es-CO"/>
        </a:p>
      </dgm:t>
    </dgm:pt>
  </dgm:ptLst>
  <dgm:cxnLst>
    <dgm:cxn modelId="{76FEA46C-AAAF-4915-B5AE-72A74D4FE265}" type="presOf" srcId="{140C77B7-7D33-4884-B9E4-3E981D312961}" destId="{436EFA94-EF0F-4147-A78E-CACBA697D94D}" srcOrd="0" destOrd="0" presId="urn:microsoft.com/office/officeart/2005/8/layout/vList3#1"/>
    <dgm:cxn modelId="{A691FD37-C099-476C-8746-EBE715EA46B0}" type="presOf" srcId="{96F3ABBE-3AC0-40A3-8FF9-CD696044F779}" destId="{8528E7F0-3F73-406F-AB3B-E6CF7DB438D7}" srcOrd="0" destOrd="0" presId="urn:microsoft.com/office/officeart/2005/8/layout/vList3#1"/>
    <dgm:cxn modelId="{71D8C37D-30B9-4D7C-97FB-888C8C217DB5}" type="presOf" srcId="{4A13A81B-065F-4916-9E76-51F8C362BE98}" destId="{F210A0E4-4DDA-4650-8792-061E75834653}" srcOrd="0" destOrd="0" presId="urn:microsoft.com/office/officeart/2005/8/layout/vList3#1"/>
    <dgm:cxn modelId="{8E4A90F6-7D26-4834-91C9-835C2AC7ECD0}" srcId="{136CD026-256E-46D7-9A82-B6252A50A358}" destId="{96F3ABBE-3AC0-40A3-8FF9-CD696044F779}" srcOrd="0" destOrd="0" parTransId="{C2D7546C-421D-40DA-89CB-48233365FAC6}" sibTransId="{B972A401-9A7A-4FCE-9AED-52D3B10CBA87}"/>
    <dgm:cxn modelId="{2FB26ED1-42DB-4594-B696-EE226DCCA50D}" srcId="{136CD026-256E-46D7-9A82-B6252A50A358}" destId="{4A13A81B-065F-4916-9E76-51F8C362BE98}" srcOrd="1" destOrd="0" parTransId="{7BB02AD7-3EE7-46DE-8E2B-C4DED9AB76BD}" sibTransId="{6AD85562-ABC4-4C8A-9F2A-C8837701D7F2}"/>
    <dgm:cxn modelId="{C29A143E-2D21-4776-A7FF-71DC34549D13}" type="presOf" srcId="{9A31AF65-D129-49FE-9B0C-106A7DD764E2}" destId="{785676D2-A5D7-4093-A2A2-7F84FD5D7345}" srcOrd="0" destOrd="0" presId="urn:microsoft.com/office/officeart/2005/8/layout/vList3#1"/>
    <dgm:cxn modelId="{3BBB3CD3-5F16-48B4-9D8A-2D1F1463FCDE}" srcId="{136CD026-256E-46D7-9A82-B6252A50A358}" destId="{9A31AF65-D129-49FE-9B0C-106A7DD764E2}" srcOrd="2" destOrd="0" parTransId="{AF7B38A6-EA76-40AB-BDAB-ACE90EEE8F2A}" sibTransId="{262F433C-AC63-4CC2-8D42-382B426587CE}"/>
    <dgm:cxn modelId="{DDBFCA62-F5C4-4CAE-8320-4EB2BCB630A3}" type="presOf" srcId="{136CD026-256E-46D7-9A82-B6252A50A358}" destId="{97D04E7D-40DA-454D-897C-2330F3145459}" srcOrd="0" destOrd="0" presId="urn:microsoft.com/office/officeart/2005/8/layout/vList3#1"/>
    <dgm:cxn modelId="{79DE220D-C726-4F7F-B373-201D4B449C7D}" srcId="{136CD026-256E-46D7-9A82-B6252A50A358}" destId="{140C77B7-7D33-4884-B9E4-3E981D312961}" srcOrd="3" destOrd="0" parTransId="{0F1DABC9-E820-479D-BABD-AC5FE5F94BD2}" sibTransId="{2D2F51B6-4519-4974-AC34-F29A4754AD80}"/>
    <dgm:cxn modelId="{60CABCA9-9DC7-48FA-97FF-7E04D51E34A4}" type="presParOf" srcId="{97D04E7D-40DA-454D-897C-2330F3145459}" destId="{7F60E50A-DF54-498A-A4B1-CAC7F48850A5}" srcOrd="0" destOrd="0" presId="urn:microsoft.com/office/officeart/2005/8/layout/vList3#1"/>
    <dgm:cxn modelId="{A7AAE299-7305-4EE8-A878-9F98D8680F34}" type="presParOf" srcId="{7F60E50A-DF54-498A-A4B1-CAC7F48850A5}" destId="{A460C596-373D-4B4F-8D4D-68519CA36A5A}" srcOrd="0" destOrd="0" presId="urn:microsoft.com/office/officeart/2005/8/layout/vList3#1"/>
    <dgm:cxn modelId="{5425954D-1E68-4891-B383-D645A2F4B881}" type="presParOf" srcId="{7F60E50A-DF54-498A-A4B1-CAC7F48850A5}" destId="{8528E7F0-3F73-406F-AB3B-E6CF7DB438D7}" srcOrd="1" destOrd="0" presId="urn:microsoft.com/office/officeart/2005/8/layout/vList3#1"/>
    <dgm:cxn modelId="{E640E16B-D5AF-4C12-87AC-CC7E25F3713C}" type="presParOf" srcId="{97D04E7D-40DA-454D-897C-2330F3145459}" destId="{AB92B74E-76B9-4A29-AE45-5FA78BF4F1A8}" srcOrd="1" destOrd="0" presId="urn:microsoft.com/office/officeart/2005/8/layout/vList3#1"/>
    <dgm:cxn modelId="{8D51F862-B6BF-46B0-B19F-DBCBA82014BC}" type="presParOf" srcId="{97D04E7D-40DA-454D-897C-2330F3145459}" destId="{5BAC309D-C21E-4236-9FD8-AA33B43062FC}" srcOrd="2" destOrd="0" presId="urn:microsoft.com/office/officeart/2005/8/layout/vList3#1"/>
    <dgm:cxn modelId="{6C49FAC6-C4B1-41A1-B4E8-2296F46C4219}" type="presParOf" srcId="{5BAC309D-C21E-4236-9FD8-AA33B43062FC}" destId="{896072A1-A2A0-448D-B1B7-C0416945982E}" srcOrd="0" destOrd="0" presId="urn:microsoft.com/office/officeart/2005/8/layout/vList3#1"/>
    <dgm:cxn modelId="{9483280F-27EA-4F00-9B74-0A7B135C78EF}" type="presParOf" srcId="{5BAC309D-C21E-4236-9FD8-AA33B43062FC}" destId="{F210A0E4-4DDA-4650-8792-061E75834653}" srcOrd="1" destOrd="0" presId="urn:microsoft.com/office/officeart/2005/8/layout/vList3#1"/>
    <dgm:cxn modelId="{6C60AB75-2BAE-4CC3-8768-B8F6A213B62B}" type="presParOf" srcId="{97D04E7D-40DA-454D-897C-2330F3145459}" destId="{3DC28B6D-293D-4D8F-8BF2-DABD83217649}" srcOrd="3" destOrd="0" presId="urn:microsoft.com/office/officeart/2005/8/layout/vList3#1"/>
    <dgm:cxn modelId="{04E89983-ECB8-4279-95B8-13D98C523298}" type="presParOf" srcId="{97D04E7D-40DA-454D-897C-2330F3145459}" destId="{49F71D66-2C9E-4EAD-B48C-9A9EEDFE8396}" srcOrd="4" destOrd="0" presId="urn:microsoft.com/office/officeart/2005/8/layout/vList3#1"/>
    <dgm:cxn modelId="{4ABEDE95-D49F-40CD-A857-4BD66B8AC5E8}" type="presParOf" srcId="{49F71D66-2C9E-4EAD-B48C-9A9EEDFE8396}" destId="{E200FD18-F5FF-4B59-8EC9-CC980BC46B0F}" srcOrd="0" destOrd="0" presId="urn:microsoft.com/office/officeart/2005/8/layout/vList3#1"/>
    <dgm:cxn modelId="{BD9FF00D-8026-4FAD-939E-285C2A6867EF}" type="presParOf" srcId="{49F71D66-2C9E-4EAD-B48C-9A9EEDFE8396}" destId="{785676D2-A5D7-4093-A2A2-7F84FD5D7345}" srcOrd="1" destOrd="0" presId="urn:microsoft.com/office/officeart/2005/8/layout/vList3#1"/>
    <dgm:cxn modelId="{C159A2E0-3E70-40A2-B0EF-09FD8C04A285}" type="presParOf" srcId="{97D04E7D-40DA-454D-897C-2330F3145459}" destId="{21DF3843-8019-4068-AE63-2C0A2C17CC3E}" srcOrd="5" destOrd="0" presId="urn:microsoft.com/office/officeart/2005/8/layout/vList3#1"/>
    <dgm:cxn modelId="{61B2A426-1F5A-4A8B-9837-FF19B38AD677}" type="presParOf" srcId="{97D04E7D-40DA-454D-897C-2330F3145459}" destId="{88678970-51AA-4F12-A88B-CB5C69EC064D}" srcOrd="6" destOrd="0" presId="urn:microsoft.com/office/officeart/2005/8/layout/vList3#1"/>
    <dgm:cxn modelId="{FA24BFC1-4194-4106-AC86-1E66EC9B75D9}" type="presParOf" srcId="{88678970-51AA-4F12-A88B-CB5C69EC064D}" destId="{57208993-B7B9-4B0D-A106-39573E97700E}" srcOrd="0" destOrd="0" presId="urn:microsoft.com/office/officeart/2005/8/layout/vList3#1"/>
    <dgm:cxn modelId="{98496098-20D1-41FA-842B-308527BC6D76}" type="presParOf" srcId="{88678970-51AA-4F12-A88B-CB5C69EC064D}" destId="{436EFA94-EF0F-4147-A78E-CACBA697D94D}" srcOrd="1" destOrd="0" presId="urn:microsoft.com/office/officeart/2005/8/layout/vList3#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36CD026-256E-46D7-9A82-B6252A50A358}" type="doc">
      <dgm:prSet loTypeId="urn:microsoft.com/office/officeart/2005/8/layout/vList3#2" loCatId="list" qsTypeId="urn:microsoft.com/office/officeart/2005/8/quickstyle/simple1" qsCatId="simple" csTypeId="urn:microsoft.com/office/officeart/2005/8/colors/accent1_2" csCatId="accent1" phldr="1"/>
      <dgm:spPr/>
      <dgm:t>
        <a:bodyPr/>
        <a:lstStyle/>
        <a:p>
          <a:endParaRPr lang="es-CO"/>
        </a:p>
      </dgm:t>
    </dgm:pt>
    <dgm:pt modelId="{96F3ABBE-3AC0-40A3-8FF9-CD696044F779}">
      <dgm:prSet phldrT="[Texto]"/>
      <dgm:spPr/>
      <dgm:t>
        <a:bodyPr/>
        <a:lstStyle/>
        <a:p>
          <a:pPr algn="l"/>
          <a:r>
            <a:rPr lang="es-CO" dirty="0" smtClean="0">
              <a:latin typeface="Arial" panose="020B0604020202020204" pitchFamily="34" charset="0"/>
              <a:cs typeface="Arial" panose="020B0604020202020204" pitchFamily="34" charset="0"/>
            </a:rPr>
            <a:t>Mujeres</a:t>
          </a:r>
          <a:endParaRPr lang="es-CO" dirty="0"/>
        </a:p>
      </dgm:t>
    </dgm:pt>
    <dgm:pt modelId="{C2D7546C-421D-40DA-89CB-48233365FAC6}" type="parTrans" cxnId="{8E4A90F6-7D26-4834-91C9-835C2AC7ECD0}">
      <dgm:prSet/>
      <dgm:spPr/>
      <dgm:t>
        <a:bodyPr/>
        <a:lstStyle/>
        <a:p>
          <a:pPr algn="l"/>
          <a:endParaRPr lang="es-CO"/>
        </a:p>
      </dgm:t>
    </dgm:pt>
    <dgm:pt modelId="{B972A401-9A7A-4FCE-9AED-52D3B10CBA87}" type="sibTrans" cxnId="{8E4A90F6-7D26-4834-91C9-835C2AC7ECD0}">
      <dgm:prSet/>
      <dgm:spPr/>
      <dgm:t>
        <a:bodyPr/>
        <a:lstStyle/>
        <a:p>
          <a:pPr algn="l"/>
          <a:endParaRPr lang="es-CO"/>
        </a:p>
      </dgm:t>
    </dgm:pt>
    <dgm:pt modelId="{F1C685F2-FD77-46C0-A56B-8B80F11EA086}">
      <dgm:prSet phldrT="[Texto]"/>
      <dgm:spPr/>
      <dgm:t>
        <a:bodyPr/>
        <a:lstStyle/>
        <a:p>
          <a:pPr algn="l"/>
          <a:r>
            <a:rPr lang="es-CO" dirty="0" smtClean="0"/>
            <a:t>Personas con discapacidad</a:t>
          </a:r>
          <a:endParaRPr lang="es-CO" dirty="0"/>
        </a:p>
      </dgm:t>
    </dgm:pt>
    <dgm:pt modelId="{73C81DC3-8310-43E0-AE6D-8B876C36EF9D}" type="parTrans" cxnId="{71690D3D-54AB-44D1-B31F-1DAD0B5B57EA}">
      <dgm:prSet/>
      <dgm:spPr/>
      <dgm:t>
        <a:bodyPr/>
        <a:lstStyle/>
        <a:p>
          <a:pPr algn="l"/>
          <a:endParaRPr lang="es-CO"/>
        </a:p>
      </dgm:t>
    </dgm:pt>
    <dgm:pt modelId="{E0A3F6F5-AD16-43BC-8290-31433605B87F}" type="sibTrans" cxnId="{71690D3D-54AB-44D1-B31F-1DAD0B5B57EA}">
      <dgm:prSet/>
      <dgm:spPr/>
      <dgm:t>
        <a:bodyPr/>
        <a:lstStyle/>
        <a:p>
          <a:pPr algn="l"/>
          <a:endParaRPr lang="es-CO"/>
        </a:p>
      </dgm:t>
    </dgm:pt>
    <dgm:pt modelId="{B71A1677-E0B8-4AD0-8F65-50C4CDC02015}">
      <dgm:prSet phldrT="[Texto]"/>
      <dgm:spPr/>
      <dgm:t>
        <a:bodyPr/>
        <a:lstStyle/>
        <a:p>
          <a:pPr algn="l"/>
          <a:r>
            <a:rPr lang="es-CO" dirty="0" smtClean="0"/>
            <a:t>Ruralidad y campesinos</a:t>
          </a:r>
          <a:endParaRPr lang="es-CO" dirty="0"/>
        </a:p>
      </dgm:t>
    </dgm:pt>
    <dgm:pt modelId="{895CC85A-565E-4289-A52B-31868715569E}" type="parTrans" cxnId="{25F3D43F-9540-47F0-B554-A3FD9AE04FBC}">
      <dgm:prSet/>
      <dgm:spPr/>
      <dgm:t>
        <a:bodyPr/>
        <a:lstStyle/>
        <a:p>
          <a:pPr algn="l"/>
          <a:endParaRPr lang="es-CO"/>
        </a:p>
      </dgm:t>
    </dgm:pt>
    <dgm:pt modelId="{769DDBC7-384F-43D3-B59E-DFAF3986487E}" type="sibTrans" cxnId="{25F3D43F-9540-47F0-B554-A3FD9AE04FBC}">
      <dgm:prSet/>
      <dgm:spPr/>
      <dgm:t>
        <a:bodyPr/>
        <a:lstStyle/>
        <a:p>
          <a:pPr algn="l"/>
          <a:endParaRPr lang="es-CO"/>
        </a:p>
      </dgm:t>
    </dgm:pt>
    <dgm:pt modelId="{ED7C8150-6FA1-4355-8DA6-C9EC349B6407}">
      <dgm:prSet phldrT="[Texto]"/>
      <dgm:spPr/>
      <dgm:t>
        <a:bodyPr/>
        <a:lstStyle/>
        <a:p>
          <a:pPr algn="l"/>
          <a:r>
            <a:rPr lang="es-CO" dirty="0" smtClean="0"/>
            <a:t>LGBTI</a:t>
          </a:r>
          <a:endParaRPr lang="es-CO" dirty="0"/>
        </a:p>
      </dgm:t>
    </dgm:pt>
    <dgm:pt modelId="{CCC50FF9-5A70-48FC-8255-01B03A8CE49F}" type="parTrans" cxnId="{1BD51A3F-F27E-4EAE-A92F-C9D7419EE7E9}">
      <dgm:prSet/>
      <dgm:spPr/>
      <dgm:t>
        <a:bodyPr/>
        <a:lstStyle/>
        <a:p>
          <a:pPr algn="l"/>
          <a:endParaRPr lang="es-CO"/>
        </a:p>
      </dgm:t>
    </dgm:pt>
    <dgm:pt modelId="{CEE0703E-8C86-4B33-8C37-A775EB9F7665}" type="sibTrans" cxnId="{1BD51A3F-F27E-4EAE-A92F-C9D7419EE7E9}">
      <dgm:prSet/>
      <dgm:spPr/>
      <dgm:t>
        <a:bodyPr/>
        <a:lstStyle/>
        <a:p>
          <a:pPr algn="l"/>
          <a:endParaRPr lang="es-CO"/>
        </a:p>
      </dgm:t>
    </dgm:pt>
    <dgm:pt modelId="{6119FA77-610B-4083-B6D9-75F9E829255A}">
      <dgm:prSet phldrT="[Texto]"/>
      <dgm:spPr/>
      <dgm:t>
        <a:bodyPr/>
        <a:lstStyle/>
        <a:p>
          <a:pPr algn="l"/>
          <a:r>
            <a:rPr lang="es-CO" dirty="0" smtClean="0"/>
            <a:t>Víctimas</a:t>
          </a:r>
          <a:endParaRPr lang="es-CO" dirty="0"/>
        </a:p>
      </dgm:t>
    </dgm:pt>
    <dgm:pt modelId="{7A460209-5A82-412C-B4D0-94563B8906A8}" type="parTrans" cxnId="{CDD9840D-2852-4426-B0B1-C71EC6097618}">
      <dgm:prSet/>
      <dgm:spPr/>
      <dgm:t>
        <a:bodyPr/>
        <a:lstStyle/>
        <a:p>
          <a:pPr algn="l"/>
          <a:endParaRPr lang="es-CO"/>
        </a:p>
      </dgm:t>
    </dgm:pt>
    <dgm:pt modelId="{975C00BA-273E-402A-84A9-B63AB4D28555}" type="sibTrans" cxnId="{CDD9840D-2852-4426-B0B1-C71EC6097618}">
      <dgm:prSet/>
      <dgm:spPr/>
      <dgm:t>
        <a:bodyPr/>
        <a:lstStyle/>
        <a:p>
          <a:pPr algn="l"/>
          <a:endParaRPr lang="es-CO"/>
        </a:p>
      </dgm:t>
    </dgm:pt>
    <dgm:pt modelId="{AC024E9A-49F9-4C86-B721-BAC2ACEAC2EB}">
      <dgm:prSet phldrT="[Texto]"/>
      <dgm:spPr/>
      <dgm:t>
        <a:bodyPr/>
        <a:lstStyle/>
        <a:p>
          <a:pPr algn="l"/>
          <a:r>
            <a:rPr lang="es-CO" dirty="0" smtClean="0"/>
            <a:t>Artesanos</a:t>
          </a:r>
          <a:endParaRPr lang="es-CO" dirty="0"/>
        </a:p>
      </dgm:t>
    </dgm:pt>
    <dgm:pt modelId="{8214AFB4-0777-47B8-9953-D98CA0EF4188}" type="parTrans" cxnId="{D37D6302-EFB9-4E02-924B-C810ED36CB45}">
      <dgm:prSet/>
      <dgm:spPr/>
      <dgm:t>
        <a:bodyPr/>
        <a:lstStyle/>
        <a:p>
          <a:pPr algn="l"/>
          <a:endParaRPr lang="es-CO"/>
        </a:p>
      </dgm:t>
    </dgm:pt>
    <dgm:pt modelId="{303A7F87-86D4-44CC-A1B7-87796F803509}" type="sibTrans" cxnId="{D37D6302-EFB9-4E02-924B-C810ED36CB45}">
      <dgm:prSet/>
      <dgm:spPr/>
      <dgm:t>
        <a:bodyPr/>
        <a:lstStyle/>
        <a:p>
          <a:pPr algn="l"/>
          <a:endParaRPr lang="es-CO"/>
        </a:p>
      </dgm:t>
    </dgm:pt>
    <dgm:pt modelId="{97D04E7D-40DA-454D-897C-2330F3145459}" type="pres">
      <dgm:prSet presAssocID="{136CD026-256E-46D7-9A82-B6252A50A358}" presName="linearFlow" presStyleCnt="0">
        <dgm:presLayoutVars>
          <dgm:dir/>
          <dgm:resizeHandles val="exact"/>
        </dgm:presLayoutVars>
      </dgm:prSet>
      <dgm:spPr/>
      <dgm:t>
        <a:bodyPr/>
        <a:lstStyle/>
        <a:p>
          <a:endParaRPr lang="es-CO"/>
        </a:p>
      </dgm:t>
    </dgm:pt>
    <dgm:pt modelId="{7F60E50A-DF54-498A-A4B1-CAC7F48850A5}" type="pres">
      <dgm:prSet presAssocID="{96F3ABBE-3AC0-40A3-8FF9-CD696044F779}" presName="composite" presStyleCnt="0"/>
      <dgm:spPr/>
    </dgm:pt>
    <dgm:pt modelId="{A460C596-373D-4B4F-8D4D-68519CA36A5A}" type="pres">
      <dgm:prSet presAssocID="{96F3ABBE-3AC0-40A3-8FF9-CD696044F779}" presName="imgShp" presStyleLbl="fgImgPlace1" presStyleIdx="0" presStyleCnt="6"/>
      <dgm:spPr/>
    </dgm:pt>
    <dgm:pt modelId="{8528E7F0-3F73-406F-AB3B-E6CF7DB438D7}" type="pres">
      <dgm:prSet presAssocID="{96F3ABBE-3AC0-40A3-8FF9-CD696044F779}" presName="txShp" presStyleLbl="node1" presStyleIdx="0" presStyleCnt="6">
        <dgm:presLayoutVars>
          <dgm:bulletEnabled val="1"/>
        </dgm:presLayoutVars>
      </dgm:prSet>
      <dgm:spPr/>
      <dgm:t>
        <a:bodyPr/>
        <a:lstStyle/>
        <a:p>
          <a:endParaRPr lang="es-CO"/>
        </a:p>
      </dgm:t>
    </dgm:pt>
    <dgm:pt modelId="{AB92B74E-76B9-4A29-AE45-5FA78BF4F1A8}" type="pres">
      <dgm:prSet presAssocID="{B972A401-9A7A-4FCE-9AED-52D3B10CBA87}" presName="spacing" presStyleCnt="0"/>
      <dgm:spPr/>
    </dgm:pt>
    <dgm:pt modelId="{D252B2DA-4CA6-48E4-B9FD-482662B33097}" type="pres">
      <dgm:prSet presAssocID="{F1C685F2-FD77-46C0-A56B-8B80F11EA086}" presName="composite" presStyleCnt="0"/>
      <dgm:spPr/>
    </dgm:pt>
    <dgm:pt modelId="{1133D684-4706-4429-BEBB-7913C9159104}" type="pres">
      <dgm:prSet presAssocID="{F1C685F2-FD77-46C0-A56B-8B80F11EA086}" presName="imgShp" presStyleLbl="fgImgPlace1" presStyleIdx="1" presStyleCnt="6"/>
      <dgm:spPr/>
    </dgm:pt>
    <dgm:pt modelId="{E9EA6FFC-914D-4D4C-97E9-1970882E66C5}" type="pres">
      <dgm:prSet presAssocID="{F1C685F2-FD77-46C0-A56B-8B80F11EA086}" presName="txShp" presStyleLbl="node1" presStyleIdx="1" presStyleCnt="6">
        <dgm:presLayoutVars>
          <dgm:bulletEnabled val="1"/>
        </dgm:presLayoutVars>
      </dgm:prSet>
      <dgm:spPr/>
      <dgm:t>
        <a:bodyPr/>
        <a:lstStyle/>
        <a:p>
          <a:endParaRPr lang="es-CO"/>
        </a:p>
      </dgm:t>
    </dgm:pt>
    <dgm:pt modelId="{09EB72E9-9E9E-410D-89B0-1161A3CEA0FF}" type="pres">
      <dgm:prSet presAssocID="{E0A3F6F5-AD16-43BC-8290-31433605B87F}" presName="spacing" presStyleCnt="0"/>
      <dgm:spPr/>
    </dgm:pt>
    <dgm:pt modelId="{00F0A965-2354-4B38-9DD5-69384237D297}" type="pres">
      <dgm:prSet presAssocID="{B71A1677-E0B8-4AD0-8F65-50C4CDC02015}" presName="composite" presStyleCnt="0"/>
      <dgm:spPr/>
    </dgm:pt>
    <dgm:pt modelId="{D7301AEF-4436-41C3-BF13-B19DC2AB3119}" type="pres">
      <dgm:prSet presAssocID="{B71A1677-E0B8-4AD0-8F65-50C4CDC02015}" presName="imgShp" presStyleLbl="fgImgPlace1" presStyleIdx="2" presStyleCnt="6"/>
      <dgm:spPr/>
    </dgm:pt>
    <dgm:pt modelId="{5A30C2CD-9361-4313-AB93-3915406CDB05}" type="pres">
      <dgm:prSet presAssocID="{B71A1677-E0B8-4AD0-8F65-50C4CDC02015}" presName="txShp" presStyleLbl="node1" presStyleIdx="2" presStyleCnt="6">
        <dgm:presLayoutVars>
          <dgm:bulletEnabled val="1"/>
        </dgm:presLayoutVars>
      </dgm:prSet>
      <dgm:spPr/>
      <dgm:t>
        <a:bodyPr/>
        <a:lstStyle/>
        <a:p>
          <a:endParaRPr lang="es-CO"/>
        </a:p>
      </dgm:t>
    </dgm:pt>
    <dgm:pt modelId="{05CD7ABA-673A-42CD-ADF8-1ACBFC3169B2}" type="pres">
      <dgm:prSet presAssocID="{769DDBC7-384F-43D3-B59E-DFAF3986487E}" presName="spacing" presStyleCnt="0"/>
      <dgm:spPr/>
    </dgm:pt>
    <dgm:pt modelId="{8044D5E5-1EAD-494B-965F-62CA8F72E7FC}" type="pres">
      <dgm:prSet presAssocID="{ED7C8150-6FA1-4355-8DA6-C9EC349B6407}" presName="composite" presStyleCnt="0"/>
      <dgm:spPr/>
    </dgm:pt>
    <dgm:pt modelId="{F6988D0E-61E9-44B3-A49B-480938E28694}" type="pres">
      <dgm:prSet presAssocID="{ED7C8150-6FA1-4355-8DA6-C9EC349B6407}" presName="imgShp" presStyleLbl="fgImgPlace1" presStyleIdx="3" presStyleCnt="6"/>
      <dgm:spPr/>
    </dgm:pt>
    <dgm:pt modelId="{65633F78-B9F6-4630-B9A6-56F187594A98}" type="pres">
      <dgm:prSet presAssocID="{ED7C8150-6FA1-4355-8DA6-C9EC349B6407}" presName="txShp" presStyleLbl="node1" presStyleIdx="3" presStyleCnt="6">
        <dgm:presLayoutVars>
          <dgm:bulletEnabled val="1"/>
        </dgm:presLayoutVars>
      </dgm:prSet>
      <dgm:spPr/>
      <dgm:t>
        <a:bodyPr/>
        <a:lstStyle/>
        <a:p>
          <a:endParaRPr lang="es-CO"/>
        </a:p>
      </dgm:t>
    </dgm:pt>
    <dgm:pt modelId="{AB549696-8C2F-4559-8F9C-D6B1066E29BB}" type="pres">
      <dgm:prSet presAssocID="{CEE0703E-8C86-4B33-8C37-A775EB9F7665}" presName="spacing" presStyleCnt="0"/>
      <dgm:spPr/>
    </dgm:pt>
    <dgm:pt modelId="{35FD94D5-8EE0-4CB0-83B1-3A0784BBDE30}" type="pres">
      <dgm:prSet presAssocID="{6119FA77-610B-4083-B6D9-75F9E829255A}" presName="composite" presStyleCnt="0"/>
      <dgm:spPr/>
    </dgm:pt>
    <dgm:pt modelId="{B2B10873-5DC5-4B25-AB22-DF35CBE328BF}" type="pres">
      <dgm:prSet presAssocID="{6119FA77-610B-4083-B6D9-75F9E829255A}" presName="imgShp" presStyleLbl="fgImgPlace1" presStyleIdx="4" presStyleCnt="6"/>
      <dgm:spPr/>
    </dgm:pt>
    <dgm:pt modelId="{0B83889C-053B-4B66-A557-D2B7AB66B4BB}" type="pres">
      <dgm:prSet presAssocID="{6119FA77-610B-4083-B6D9-75F9E829255A}" presName="txShp" presStyleLbl="node1" presStyleIdx="4" presStyleCnt="6">
        <dgm:presLayoutVars>
          <dgm:bulletEnabled val="1"/>
        </dgm:presLayoutVars>
      </dgm:prSet>
      <dgm:spPr/>
      <dgm:t>
        <a:bodyPr/>
        <a:lstStyle/>
        <a:p>
          <a:endParaRPr lang="es-CO"/>
        </a:p>
      </dgm:t>
    </dgm:pt>
    <dgm:pt modelId="{B4015551-F760-4C4C-8808-1F7C4D1B2EC1}" type="pres">
      <dgm:prSet presAssocID="{975C00BA-273E-402A-84A9-B63AB4D28555}" presName="spacing" presStyleCnt="0"/>
      <dgm:spPr/>
    </dgm:pt>
    <dgm:pt modelId="{848E4AB4-FB30-4485-8E13-56278F7E15BA}" type="pres">
      <dgm:prSet presAssocID="{AC024E9A-49F9-4C86-B721-BAC2ACEAC2EB}" presName="composite" presStyleCnt="0"/>
      <dgm:spPr/>
    </dgm:pt>
    <dgm:pt modelId="{F70DDE7A-9810-44FB-A3B3-31DCB706B032}" type="pres">
      <dgm:prSet presAssocID="{AC024E9A-49F9-4C86-B721-BAC2ACEAC2EB}" presName="imgShp" presStyleLbl="fgImgPlace1" presStyleIdx="5" presStyleCnt="6"/>
      <dgm:spPr/>
    </dgm:pt>
    <dgm:pt modelId="{E5494C12-47A4-429A-88C0-983A60A5960D}" type="pres">
      <dgm:prSet presAssocID="{AC024E9A-49F9-4C86-B721-BAC2ACEAC2EB}" presName="txShp" presStyleLbl="node1" presStyleIdx="5" presStyleCnt="6">
        <dgm:presLayoutVars>
          <dgm:bulletEnabled val="1"/>
        </dgm:presLayoutVars>
      </dgm:prSet>
      <dgm:spPr/>
      <dgm:t>
        <a:bodyPr/>
        <a:lstStyle/>
        <a:p>
          <a:endParaRPr lang="es-CO"/>
        </a:p>
      </dgm:t>
    </dgm:pt>
  </dgm:ptLst>
  <dgm:cxnLst>
    <dgm:cxn modelId="{C4B46976-4209-4DE5-B082-E2018602FCC0}" type="presOf" srcId="{96F3ABBE-3AC0-40A3-8FF9-CD696044F779}" destId="{8528E7F0-3F73-406F-AB3B-E6CF7DB438D7}" srcOrd="0" destOrd="0" presId="urn:microsoft.com/office/officeart/2005/8/layout/vList3#2"/>
    <dgm:cxn modelId="{8E4A90F6-7D26-4834-91C9-835C2AC7ECD0}" srcId="{136CD026-256E-46D7-9A82-B6252A50A358}" destId="{96F3ABBE-3AC0-40A3-8FF9-CD696044F779}" srcOrd="0" destOrd="0" parTransId="{C2D7546C-421D-40DA-89CB-48233365FAC6}" sibTransId="{B972A401-9A7A-4FCE-9AED-52D3B10CBA87}"/>
    <dgm:cxn modelId="{25F3D43F-9540-47F0-B554-A3FD9AE04FBC}" srcId="{136CD026-256E-46D7-9A82-B6252A50A358}" destId="{B71A1677-E0B8-4AD0-8F65-50C4CDC02015}" srcOrd="2" destOrd="0" parTransId="{895CC85A-565E-4289-A52B-31868715569E}" sibTransId="{769DDBC7-384F-43D3-B59E-DFAF3986487E}"/>
    <dgm:cxn modelId="{D37D6302-EFB9-4E02-924B-C810ED36CB45}" srcId="{136CD026-256E-46D7-9A82-B6252A50A358}" destId="{AC024E9A-49F9-4C86-B721-BAC2ACEAC2EB}" srcOrd="5" destOrd="0" parTransId="{8214AFB4-0777-47B8-9953-D98CA0EF4188}" sibTransId="{303A7F87-86D4-44CC-A1B7-87796F803509}"/>
    <dgm:cxn modelId="{D3AC0071-574C-4F4C-96C2-A557B19B312D}" type="presOf" srcId="{ED7C8150-6FA1-4355-8DA6-C9EC349B6407}" destId="{65633F78-B9F6-4630-B9A6-56F187594A98}" srcOrd="0" destOrd="0" presId="urn:microsoft.com/office/officeart/2005/8/layout/vList3#2"/>
    <dgm:cxn modelId="{865E911E-AF9D-4614-8C41-70668E925A2B}" type="presOf" srcId="{B71A1677-E0B8-4AD0-8F65-50C4CDC02015}" destId="{5A30C2CD-9361-4313-AB93-3915406CDB05}" srcOrd="0" destOrd="0" presId="urn:microsoft.com/office/officeart/2005/8/layout/vList3#2"/>
    <dgm:cxn modelId="{B28D707B-35E2-4CF4-B116-BF3AF57D538D}" type="presOf" srcId="{F1C685F2-FD77-46C0-A56B-8B80F11EA086}" destId="{E9EA6FFC-914D-4D4C-97E9-1970882E66C5}" srcOrd="0" destOrd="0" presId="urn:microsoft.com/office/officeart/2005/8/layout/vList3#2"/>
    <dgm:cxn modelId="{F4D2310D-5A95-4092-A425-64962EDC8EC8}" type="presOf" srcId="{136CD026-256E-46D7-9A82-B6252A50A358}" destId="{97D04E7D-40DA-454D-897C-2330F3145459}" srcOrd="0" destOrd="0" presId="urn:microsoft.com/office/officeart/2005/8/layout/vList3#2"/>
    <dgm:cxn modelId="{5C33BE80-BAA8-49EE-ACE0-7EF6C24FA7E4}" type="presOf" srcId="{AC024E9A-49F9-4C86-B721-BAC2ACEAC2EB}" destId="{E5494C12-47A4-429A-88C0-983A60A5960D}" srcOrd="0" destOrd="0" presId="urn:microsoft.com/office/officeart/2005/8/layout/vList3#2"/>
    <dgm:cxn modelId="{CDD9840D-2852-4426-B0B1-C71EC6097618}" srcId="{136CD026-256E-46D7-9A82-B6252A50A358}" destId="{6119FA77-610B-4083-B6D9-75F9E829255A}" srcOrd="4" destOrd="0" parTransId="{7A460209-5A82-412C-B4D0-94563B8906A8}" sibTransId="{975C00BA-273E-402A-84A9-B63AB4D28555}"/>
    <dgm:cxn modelId="{71690D3D-54AB-44D1-B31F-1DAD0B5B57EA}" srcId="{136CD026-256E-46D7-9A82-B6252A50A358}" destId="{F1C685F2-FD77-46C0-A56B-8B80F11EA086}" srcOrd="1" destOrd="0" parTransId="{73C81DC3-8310-43E0-AE6D-8B876C36EF9D}" sibTransId="{E0A3F6F5-AD16-43BC-8290-31433605B87F}"/>
    <dgm:cxn modelId="{1BD51A3F-F27E-4EAE-A92F-C9D7419EE7E9}" srcId="{136CD026-256E-46D7-9A82-B6252A50A358}" destId="{ED7C8150-6FA1-4355-8DA6-C9EC349B6407}" srcOrd="3" destOrd="0" parTransId="{CCC50FF9-5A70-48FC-8255-01B03A8CE49F}" sibTransId="{CEE0703E-8C86-4B33-8C37-A775EB9F7665}"/>
    <dgm:cxn modelId="{85E90849-90C4-4437-819D-911A96181D6B}" type="presOf" srcId="{6119FA77-610B-4083-B6D9-75F9E829255A}" destId="{0B83889C-053B-4B66-A557-D2B7AB66B4BB}" srcOrd="0" destOrd="0" presId="urn:microsoft.com/office/officeart/2005/8/layout/vList3#2"/>
    <dgm:cxn modelId="{2F44586C-56DA-4C2C-ABD4-B1AE12017EBA}" type="presParOf" srcId="{97D04E7D-40DA-454D-897C-2330F3145459}" destId="{7F60E50A-DF54-498A-A4B1-CAC7F48850A5}" srcOrd="0" destOrd="0" presId="urn:microsoft.com/office/officeart/2005/8/layout/vList3#2"/>
    <dgm:cxn modelId="{3F296FCD-ADA4-48C9-9354-CFE9BEC68C17}" type="presParOf" srcId="{7F60E50A-DF54-498A-A4B1-CAC7F48850A5}" destId="{A460C596-373D-4B4F-8D4D-68519CA36A5A}" srcOrd="0" destOrd="0" presId="urn:microsoft.com/office/officeart/2005/8/layout/vList3#2"/>
    <dgm:cxn modelId="{3E5AEA34-AAF8-4F22-9C83-E5F0FB88DE6C}" type="presParOf" srcId="{7F60E50A-DF54-498A-A4B1-CAC7F48850A5}" destId="{8528E7F0-3F73-406F-AB3B-E6CF7DB438D7}" srcOrd="1" destOrd="0" presId="urn:microsoft.com/office/officeart/2005/8/layout/vList3#2"/>
    <dgm:cxn modelId="{8B155304-F765-4066-9C1C-D9BA70E03987}" type="presParOf" srcId="{97D04E7D-40DA-454D-897C-2330F3145459}" destId="{AB92B74E-76B9-4A29-AE45-5FA78BF4F1A8}" srcOrd="1" destOrd="0" presId="urn:microsoft.com/office/officeart/2005/8/layout/vList3#2"/>
    <dgm:cxn modelId="{866F3105-4FBB-4ACC-AF89-38AE2709501A}" type="presParOf" srcId="{97D04E7D-40DA-454D-897C-2330F3145459}" destId="{D252B2DA-4CA6-48E4-B9FD-482662B33097}" srcOrd="2" destOrd="0" presId="urn:microsoft.com/office/officeart/2005/8/layout/vList3#2"/>
    <dgm:cxn modelId="{B1A1A124-43BA-4F31-B1FE-BA27B9F9F593}" type="presParOf" srcId="{D252B2DA-4CA6-48E4-B9FD-482662B33097}" destId="{1133D684-4706-4429-BEBB-7913C9159104}" srcOrd="0" destOrd="0" presId="urn:microsoft.com/office/officeart/2005/8/layout/vList3#2"/>
    <dgm:cxn modelId="{190CF7DB-3A02-4E5A-A72A-AC4734C0597F}" type="presParOf" srcId="{D252B2DA-4CA6-48E4-B9FD-482662B33097}" destId="{E9EA6FFC-914D-4D4C-97E9-1970882E66C5}" srcOrd="1" destOrd="0" presId="urn:microsoft.com/office/officeart/2005/8/layout/vList3#2"/>
    <dgm:cxn modelId="{17428A21-CFCA-4D9F-9EAA-199B5FCB10C9}" type="presParOf" srcId="{97D04E7D-40DA-454D-897C-2330F3145459}" destId="{09EB72E9-9E9E-410D-89B0-1161A3CEA0FF}" srcOrd="3" destOrd="0" presId="urn:microsoft.com/office/officeart/2005/8/layout/vList3#2"/>
    <dgm:cxn modelId="{480F449A-EE8E-4CC7-BAF3-025EDBB9546C}" type="presParOf" srcId="{97D04E7D-40DA-454D-897C-2330F3145459}" destId="{00F0A965-2354-4B38-9DD5-69384237D297}" srcOrd="4" destOrd="0" presId="urn:microsoft.com/office/officeart/2005/8/layout/vList3#2"/>
    <dgm:cxn modelId="{A26D8D05-77AD-499C-A713-08B74A06D720}" type="presParOf" srcId="{00F0A965-2354-4B38-9DD5-69384237D297}" destId="{D7301AEF-4436-41C3-BF13-B19DC2AB3119}" srcOrd="0" destOrd="0" presId="urn:microsoft.com/office/officeart/2005/8/layout/vList3#2"/>
    <dgm:cxn modelId="{A821F8A3-35EF-460A-88C1-77887A6B646D}" type="presParOf" srcId="{00F0A965-2354-4B38-9DD5-69384237D297}" destId="{5A30C2CD-9361-4313-AB93-3915406CDB05}" srcOrd="1" destOrd="0" presId="urn:microsoft.com/office/officeart/2005/8/layout/vList3#2"/>
    <dgm:cxn modelId="{756AC562-246D-4B51-B371-B43C67D88D90}" type="presParOf" srcId="{97D04E7D-40DA-454D-897C-2330F3145459}" destId="{05CD7ABA-673A-42CD-ADF8-1ACBFC3169B2}" srcOrd="5" destOrd="0" presId="urn:microsoft.com/office/officeart/2005/8/layout/vList3#2"/>
    <dgm:cxn modelId="{A016BF3A-FD9E-4C98-B68D-EC6123411CC5}" type="presParOf" srcId="{97D04E7D-40DA-454D-897C-2330F3145459}" destId="{8044D5E5-1EAD-494B-965F-62CA8F72E7FC}" srcOrd="6" destOrd="0" presId="urn:microsoft.com/office/officeart/2005/8/layout/vList3#2"/>
    <dgm:cxn modelId="{6805D4FD-46E5-402F-8298-D3CDE1C22884}" type="presParOf" srcId="{8044D5E5-1EAD-494B-965F-62CA8F72E7FC}" destId="{F6988D0E-61E9-44B3-A49B-480938E28694}" srcOrd="0" destOrd="0" presId="urn:microsoft.com/office/officeart/2005/8/layout/vList3#2"/>
    <dgm:cxn modelId="{C99C9AEA-AB39-4FC2-A4B2-C8D3FF126609}" type="presParOf" srcId="{8044D5E5-1EAD-494B-965F-62CA8F72E7FC}" destId="{65633F78-B9F6-4630-B9A6-56F187594A98}" srcOrd="1" destOrd="0" presId="urn:microsoft.com/office/officeart/2005/8/layout/vList3#2"/>
    <dgm:cxn modelId="{2B7C3C15-49E6-40EF-9398-1EA6CA7B5E48}" type="presParOf" srcId="{97D04E7D-40DA-454D-897C-2330F3145459}" destId="{AB549696-8C2F-4559-8F9C-D6B1066E29BB}" srcOrd="7" destOrd="0" presId="urn:microsoft.com/office/officeart/2005/8/layout/vList3#2"/>
    <dgm:cxn modelId="{836E3330-64A3-4D6A-AF7F-64F21EDB8F2A}" type="presParOf" srcId="{97D04E7D-40DA-454D-897C-2330F3145459}" destId="{35FD94D5-8EE0-4CB0-83B1-3A0784BBDE30}" srcOrd="8" destOrd="0" presId="urn:microsoft.com/office/officeart/2005/8/layout/vList3#2"/>
    <dgm:cxn modelId="{FB7C1C1F-497C-4825-A9F6-26F73F1E79C8}" type="presParOf" srcId="{35FD94D5-8EE0-4CB0-83B1-3A0784BBDE30}" destId="{B2B10873-5DC5-4B25-AB22-DF35CBE328BF}" srcOrd="0" destOrd="0" presId="urn:microsoft.com/office/officeart/2005/8/layout/vList3#2"/>
    <dgm:cxn modelId="{161A2706-9179-4788-B8F8-9E77830F98A8}" type="presParOf" srcId="{35FD94D5-8EE0-4CB0-83B1-3A0784BBDE30}" destId="{0B83889C-053B-4B66-A557-D2B7AB66B4BB}" srcOrd="1" destOrd="0" presId="urn:microsoft.com/office/officeart/2005/8/layout/vList3#2"/>
    <dgm:cxn modelId="{B2E49A8A-0C65-4388-971C-F370091DB4A9}" type="presParOf" srcId="{97D04E7D-40DA-454D-897C-2330F3145459}" destId="{B4015551-F760-4C4C-8808-1F7C4D1B2EC1}" srcOrd="9" destOrd="0" presId="urn:microsoft.com/office/officeart/2005/8/layout/vList3#2"/>
    <dgm:cxn modelId="{80CC9F94-69BD-4EF3-A3C5-9FDC97FCC208}" type="presParOf" srcId="{97D04E7D-40DA-454D-897C-2330F3145459}" destId="{848E4AB4-FB30-4485-8E13-56278F7E15BA}" srcOrd="10" destOrd="0" presId="urn:microsoft.com/office/officeart/2005/8/layout/vList3#2"/>
    <dgm:cxn modelId="{4DAA1509-58F8-4819-9711-34B1E4C112E6}" type="presParOf" srcId="{848E4AB4-FB30-4485-8E13-56278F7E15BA}" destId="{F70DDE7A-9810-44FB-A3B3-31DCB706B032}" srcOrd="0" destOrd="0" presId="urn:microsoft.com/office/officeart/2005/8/layout/vList3#2"/>
    <dgm:cxn modelId="{FE76AACD-8E46-4288-9196-EC1450E38660}" type="presParOf" srcId="{848E4AB4-FB30-4485-8E13-56278F7E15BA}" destId="{E5494C12-47A4-429A-88C0-983A60A5960D}" srcOrd="1" destOrd="0" presId="urn:microsoft.com/office/officeart/2005/8/layout/vList3#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36CD026-256E-46D7-9A82-B6252A50A358}" type="doc">
      <dgm:prSet loTypeId="urn:microsoft.com/office/officeart/2005/8/layout/vList3#3" loCatId="list" qsTypeId="urn:microsoft.com/office/officeart/2005/8/quickstyle/simple1" qsCatId="simple" csTypeId="urn:microsoft.com/office/officeart/2005/8/colors/accent1_2" csCatId="accent1" phldr="1"/>
      <dgm:spPr/>
      <dgm:t>
        <a:bodyPr/>
        <a:lstStyle/>
        <a:p>
          <a:endParaRPr lang="es-CO"/>
        </a:p>
      </dgm:t>
    </dgm:pt>
    <dgm:pt modelId="{96F3ABBE-3AC0-40A3-8FF9-CD696044F779}">
      <dgm:prSet phldrT="[Texto]"/>
      <dgm:spPr/>
      <dgm:t>
        <a:bodyPr/>
        <a:lstStyle/>
        <a:p>
          <a:pPr algn="l"/>
          <a:r>
            <a:rPr lang="es-CO" dirty="0" smtClean="0"/>
            <a:t>Infancia</a:t>
          </a:r>
          <a:endParaRPr lang="es-CO" dirty="0"/>
        </a:p>
      </dgm:t>
    </dgm:pt>
    <dgm:pt modelId="{C2D7546C-421D-40DA-89CB-48233365FAC6}" type="parTrans" cxnId="{8E4A90F6-7D26-4834-91C9-835C2AC7ECD0}">
      <dgm:prSet/>
      <dgm:spPr/>
      <dgm:t>
        <a:bodyPr/>
        <a:lstStyle/>
        <a:p>
          <a:pPr algn="l"/>
          <a:endParaRPr lang="es-CO"/>
        </a:p>
      </dgm:t>
    </dgm:pt>
    <dgm:pt modelId="{B972A401-9A7A-4FCE-9AED-52D3B10CBA87}" type="sibTrans" cxnId="{8E4A90F6-7D26-4834-91C9-835C2AC7ECD0}">
      <dgm:prSet/>
      <dgm:spPr/>
      <dgm:t>
        <a:bodyPr/>
        <a:lstStyle/>
        <a:p>
          <a:pPr algn="l"/>
          <a:endParaRPr lang="es-CO"/>
        </a:p>
      </dgm:t>
    </dgm:pt>
    <dgm:pt modelId="{F1C685F2-FD77-46C0-A56B-8B80F11EA086}">
      <dgm:prSet phldrT="[Texto]"/>
      <dgm:spPr/>
      <dgm:t>
        <a:bodyPr/>
        <a:lstStyle/>
        <a:p>
          <a:pPr algn="l"/>
          <a:r>
            <a:rPr lang="es-CO" dirty="0" smtClean="0"/>
            <a:t>Adolescencia</a:t>
          </a:r>
          <a:endParaRPr lang="es-CO" dirty="0"/>
        </a:p>
      </dgm:t>
    </dgm:pt>
    <dgm:pt modelId="{73C81DC3-8310-43E0-AE6D-8B876C36EF9D}" type="parTrans" cxnId="{71690D3D-54AB-44D1-B31F-1DAD0B5B57EA}">
      <dgm:prSet/>
      <dgm:spPr/>
      <dgm:t>
        <a:bodyPr/>
        <a:lstStyle/>
        <a:p>
          <a:pPr algn="l"/>
          <a:endParaRPr lang="es-CO"/>
        </a:p>
      </dgm:t>
    </dgm:pt>
    <dgm:pt modelId="{E0A3F6F5-AD16-43BC-8290-31433605B87F}" type="sibTrans" cxnId="{71690D3D-54AB-44D1-B31F-1DAD0B5B57EA}">
      <dgm:prSet/>
      <dgm:spPr/>
      <dgm:t>
        <a:bodyPr/>
        <a:lstStyle/>
        <a:p>
          <a:pPr algn="l"/>
          <a:endParaRPr lang="es-CO"/>
        </a:p>
      </dgm:t>
    </dgm:pt>
    <dgm:pt modelId="{B71A1677-E0B8-4AD0-8F65-50C4CDC02015}">
      <dgm:prSet phldrT="[Texto]"/>
      <dgm:spPr/>
      <dgm:t>
        <a:bodyPr/>
        <a:lstStyle/>
        <a:p>
          <a:pPr algn="l"/>
          <a:r>
            <a:rPr lang="es-CO" dirty="0" smtClean="0"/>
            <a:t>Jóvenes</a:t>
          </a:r>
          <a:endParaRPr lang="es-CO" dirty="0"/>
        </a:p>
      </dgm:t>
    </dgm:pt>
    <dgm:pt modelId="{895CC85A-565E-4289-A52B-31868715569E}" type="parTrans" cxnId="{25F3D43F-9540-47F0-B554-A3FD9AE04FBC}">
      <dgm:prSet/>
      <dgm:spPr/>
      <dgm:t>
        <a:bodyPr/>
        <a:lstStyle/>
        <a:p>
          <a:pPr algn="l"/>
          <a:endParaRPr lang="es-CO"/>
        </a:p>
      </dgm:t>
    </dgm:pt>
    <dgm:pt modelId="{769DDBC7-384F-43D3-B59E-DFAF3986487E}" type="sibTrans" cxnId="{25F3D43F-9540-47F0-B554-A3FD9AE04FBC}">
      <dgm:prSet/>
      <dgm:spPr/>
      <dgm:t>
        <a:bodyPr/>
        <a:lstStyle/>
        <a:p>
          <a:pPr algn="l"/>
          <a:endParaRPr lang="es-CO"/>
        </a:p>
      </dgm:t>
    </dgm:pt>
    <dgm:pt modelId="{6119FA77-610B-4083-B6D9-75F9E829255A}">
      <dgm:prSet phldrT="[Texto]"/>
      <dgm:spPr/>
      <dgm:t>
        <a:bodyPr/>
        <a:lstStyle/>
        <a:p>
          <a:pPr algn="l"/>
          <a:r>
            <a:rPr lang="es-CO" dirty="0" smtClean="0"/>
            <a:t>Adulto mayor</a:t>
          </a:r>
          <a:endParaRPr lang="es-CO" dirty="0"/>
        </a:p>
      </dgm:t>
    </dgm:pt>
    <dgm:pt modelId="{7A460209-5A82-412C-B4D0-94563B8906A8}" type="parTrans" cxnId="{CDD9840D-2852-4426-B0B1-C71EC6097618}">
      <dgm:prSet/>
      <dgm:spPr/>
      <dgm:t>
        <a:bodyPr/>
        <a:lstStyle/>
        <a:p>
          <a:pPr algn="l"/>
          <a:endParaRPr lang="es-CO"/>
        </a:p>
      </dgm:t>
    </dgm:pt>
    <dgm:pt modelId="{975C00BA-273E-402A-84A9-B63AB4D28555}" type="sibTrans" cxnId="{CDD9840D-2852-4426-B0B1-C71EC6097618}">
      <dgm:prSet/>
      <dgm:spPr/>
      <dgm:t>
        <a:bodyPr/>
        <a:lstStyle/>
        <a:p>
          <a:pPr algn="l"/>
          <a:endParaRPr lang="es-CO"/>
        </a:p>
      </dgm:t>
    </dgm:pt>
    <dgm:pt modelId="{224A4963-9474-47F2-87CA-EDC1C1CB510F}">
      <dgm:prSet phldrT="[Texto]"/>
      <dgm:spPr/>
      <dgm:t>
        <a:bodyPr/>
        <a:lstStyle/>
        <a:p>
          <a:pPr algn="l"/>
          <a:r>
            <a:rPr lang="es-CO" dirty="0" smtClean="0"/>
            <a:t>Familia</a:t>
          </a:r>
          <a:endParaRPr lang="es-CO" dirty="0"/>
        </a:p>
      </dgm:t>
    </dgm:pt>
    <dgm:pt modelId="{F1320A0D-5AB8-47DB-93CD-F0B012D03F17}" type="parTrans" cxnId="{BA2124AE-7806-4226-9420-83A8F3F52BC6}">
      <dgm:prSet/>
      <dgm:spPr/>
      <dgm:t>
        <a:bodyPr/>
        <a:lstStyle/>
        <a:p>
          <a:pPr algn="l"/>
          <a:endParaRPr lang="es-CO"/>
        </a:p>
      </dgm:t>
    </dgm:pt>
    <dgm:pt modelId="{0DE9F496-DB4D-4F96-9CF6-F8676F781A30}" type="sibTrans" cxnId="{BA2124AE-7806-4226-9420-83A8F3F52BC6}">
      <dgm:prSet/>
      <dgm:spPr/>
      <dgm:t>
        <a:bodyPr/>
        <a:lstStyle/>
        <a:p>
          <a:pPr algn="l"/>
          <a:endParaRPr lang="es-CO"/>
        </a:p>
      </dgm:t>
    </dgm:pt>
    <dgm:pt modelId="{97D04E7D-40DA-454D-897C-2330F3145459}" type="pres">
      <dgm:prSet presAssocID="{136CD026-256E-46D7-9A82-B6252A50A358}" presName="linearFlow" presStyleCnt="0">
        <dgm:presLayoutVars>
          <dgm:dir/>
          <dgm:resizeHandles val="exact"/>
        </dgm:presLayoutVars>
      </dgm:prSet>
      <dgm:spPr/>
      <dgm:t>
        <a:bodyPr/>
        <a:lstStyle/>
        <a:p>
          <a:endParaRPr lang="es-CO"/>
        </a:p>
      </dgm:t>
    </dgm:pt>
    <dgm:pt modelId="{7F60E50A-DF54-498A-A4B1-CAC7F48850A5}" type="pres">
      <dgm:prSet presAssocID="{96F3ABBE-3AC0-40A3-8FF9-CD696044F779}" presName="composite" presStyleCnt="0"/>
      <dgm:spPr/>
    </dgm:pt>
    <dgm:pt modelId="{A460C596-373D-4B4F-8D4D-68519CA36A5A}" type="pres">
      <dgm:prSet presAssocID="{96F3ABBE-3AC0-40A3-8FF9-CD696044F779}" presName="imgShp" presStyleLbl="fgImgPlace1" presStyleIdx="0" presStyleCnt="5"/>
      <dgm:spPr/>
    </dgm:pt>
    <dgm:pt modelId="{8528E7F0-3F73-406F-AB3B-E6CF7DB438D7}" type="pres">
      <dgm:prSet presAssocID="{96F3ABBE-3AC0-40A3-8FF9-CD696044F779}" presName="txShp" presStyleLbl="node1" presStyleIdx="0" presStyleCnt="5" custLinFactNeighborX="7182" custLinFactNeighborY="-32">
        <dgm:presLayoutVars>
          <dgm:bulletEnabled val="1"/>
        </dgm:presLayoutVars>
      </dgm:prSet>
      <dgm:spPr/>
      <dgm:t>
        <a:bodyPr/>
        <a:lstStyle/>
        <a:p>
          <a:endParaRPr lang="es-CO"/>
        </a:p>
      </dgm:t>
    </dgm:pt>
    <dgm:pt modelId="{AB92B74E-76B9-4A29-AE45-5FA78BF4F1A8}" type="pres">
      <dgm:prSet presAssocID="{B972A401-9A7A-4FCE-9AED-52D3B10CBA87}" presName="spacing" presStyleCnt="0"/>
      <dgm:spPr/>
    </dgm:pt>
    <dgm:pt modelId="{D252B2DA-4CA6-48E4-B9FD-482662B33097}" type="pres">
      <dgm:prSet presAssocID="{F1C685F2-FD77-46C0-A56B-8B80F11EA086}" presName="composite" presStyleCnt="0"/>
      <dgm:spPr/>
    </dgm:pt>
    <dgm:pt modelId="{1133D684-4706-4429-BEBB-7913C9159104}" type="pres">
      <dgm:prSet presAssocID="{F1C685F2-FD77-46C0-A56B-8B80F11EA086}" presName="imgShp" presStyleLbl="fgImgPlace1" presStyleIdx="1" presStyleCnt="5"/>
      <dgm:spPr/>
    </dgm:pt>
    <dgm:pt modelId="{E9EA6FFC-914D-4D4C-97E9-1970882E66C5}" type="pres">
      <dgm:prSet presAssocID="{F1C685F2-FD77-46C0-A56B-8B80F11EA086}" presName="txShp" presStyleLbl="node1" presStyleIdx="1" presStyleCnt="5">
        <dgm:presLayoutVars>
          <dgm:bulletEnabled val="1"/>
        </dgm:presLayoutVars>
      </dgm:prSet>
      <dgm:spPr/>
      <dgm:t>
        <a:bodyPr/>
        <a:lstStyle/>
        <a:p>
          <a:endParaRPr lang="es-CO"/>
        </a:p>
      </dgm:t>
    </dgm:pt>
    <dgm:pt modelId="{09EB72E9-9E9E-410D-89B0-1161A3CEA0FF}" type="pres">
      <dgm:prSet presAssocID="{E0A3F6F5-AD16-43BC-8290-31433605B87F}" presName="spacing" presStyleCnt="0"/>
      <dgm:spPr/>
    </dgm:pt>
    <dgm:pt modelId="{00F0A965-2354-4B38-9DD5-69384237D297}" type="pres">
      <dgm:prSet presAssocID="{B71A1677-E0B8-4AD0-8F65-50C4CDC02015}" presName="composite" presStyleCnt="0"/>
      <dgm:spPr/>
    </dgm:pt>
    <dgm:pt modelId="{D7301AEF-4436-41C3-BF13-B19DC2AB3119}" type="pres">
      <dgm:prSet presAssocID="{B71A1677-E0B8-4AD0-8F65-50C4CDC02015}" presName="imgShp" presStyleLbl="fgImgPlace1" presStyleIdx="2" presStyleCnt="5"/>
      <dgm:spPr/>
    </dgm:pt>
    <dgm:pt modelId="{5A30C2CD-9361-4313-AB93-3915406CDB05}" type="pres">
      <dgm:prSet presAssocID="{B71A1677-E0B8-4AD0-8F65-50C4CDC02015}" presName="txShp" presStyleLbl="node1" presStyleIdx="2" presStyleCnt="5">
        <dgm:presLayoutVars>
          <dgm:bulletEnabled val="1"/>
        </dgm:presLayoutVars>
      </dgm:prSet>
      <dgm:spPr/>
      <dgm:t>
        <a:bodyPr/>
        <a:lstStyle/>
        <a:p>
          <a:endParaRPr lang="es-CO"/>
        </a:p>
      </dgm:t>
    </dgm:pt>
    <dgm:pt modelId="{05CD7ABA-673A-42CD-ADF8-1ACBFC3169B2}" type="pres">
      <dgm:prSet presAssocID="{769DDBC7-384F-43D3-B59E-DFAF3986487E}" presName="spacing" presStyleCnt="0"/>
      <dgm:spPr/>
    </dgm:pt>
    <dgm:pt modelId="{35FD94D5-8EE0-4CB0-83B1-3A0784BBDE30}" type="pres">
      <dgm:prSet presAssocID="{6119FA77-610B-4083-B6D9-75F9E829255A}" presName="composite" presStyleCnt="0"/>
      <dgm:spPr/>
    </dgm:pt>
    <dgm:pt modelId="{B2B10873-5DC5-4B25-AB22-DF35CBE328BF}" type="pres">
      <dgm:prSet presAssocID="{6119FA77-610B-4083-B6D9-75F9E829255A}" presName="imgShp" presStyleLbl="fgImgPlace1" presStyleIdx="3" presStyleCnt="5"/>
      <dgm:spPr/>
    </dgm:pt>
    <dgm:pt modelId="{0B83889C-053B-4B66-A557-D2B7AB66B4BB}" type="pres">
      <dgm:prSet presAssocID="{6119FA77-610B-4083-B6D9-75F9E829255A}" presName="txShp" presStyleLbl="node1" presStyleIdx="3" presStyleCnt="5">
        <dgm:presLayoutVars>
          <dgm:bulletEnabled val="1"/>
        </dgm:presLayoutVars>
      </dgm:prSet>
      <dgm:spPr/>
      <dgm:t>
        <a:bodyPr/>
        <a:lstStyle/>
        <a:p>
          <a:endParaRPr lang="es-CO"/>
        </a:p>
      </dgm:t>
    </dgm:pt>
    <dgm:pt modelId="{B4015551-F760-4C4C-8808-1F7C4D1B2EC1}" type="pres">
      <dgm:prSet presAssocID="{975C00BA-273E-402A-84A9-B63AB4D28555}" presName="spacing" presStyleCnt="0"/>
      <dgm:spPr/>
    </dgm:pt>
    <dgm:pt modelId="{3849D70B-23D0-41C9-A03C-318F5F71D604}" type="pres">
      <dgm:prSet presAssocID="{224A4963-9474-47F2-87CA-EDC1C1CB510F}" presName="composite" presStyleCnt="0"/>
      <dgm:spPr/>
    </dgm:pt>
    <dgm:pt modelId="{E55AF6FD-0140-4D8A-9235-203F57641A22}" type="pres">
      <dgm:prSet presAssocID="{224A4963-9474-47F2-87CA-EDC1C1CB510F}" presName="imgShp" presStyleLbl="fgImgPlace1" presStyleIdx="4" presStyleCnt="5"/>
      <dgm:spPr/>
    </dgm:pt>
    <dgm:pt modelId="{8EC37171-2A53-4445-B761-925065A44D7B}" type="pres">
      <dgm:prSet presAssocID="{224A4963-9474-47F2-87CA-EDC1C1CB510F}" presName="txShp" presStyleLbl="node1" presStyleIdx="4" presStyleCnt="5">
        <dgm:presLayoutVars>
          <dgm:bulletEnabled val="1"/>
        </dgm:presLayoutVars>
      </dgm:prSet>
      <dgm:spPr/>
      <dgm:t>
        <a:bodyPr/>
        <a:lstStyle/>
        <a:p>
          <a:endParaRPr lang="es-CO"/>
        </a:p>
      </dgm:t>
    </dgm:pt>
  </dgm:ptLst>
  <dgm:cxnLst>
    <dgm:cxn modelId="{8E4A90F6-7D26-4834-91C9-835C2AC7ECD0}" srcId="{136CD026-256E-46D7-9A82-B6252A50A358}" destId="{96F3ABBE-3AC0-40A3-8FF9-CD696044F779}" srcOrd="0" destOrd="0" parTransId="{C2D7546C-421D-40DA-89CB-48233365FAC6}" sibTransId="{B972A401-9A7A-4FCE-9AED-52D3B10CBA87}"/>
    <dgm:cxn modelId="{BA2124AE-7806-4226-9420-83A8F3F52BC6}" srcId="{136CD026-256E-46D7-9A82-B6252A50A358}" destId="{224A4963-9474-47F2-87CA-EDC1C1CB510F}" srcOrd="4" destOrd="0" parTransId="{F1320A0D-5AB8-47DB-93CD-F0B012D03F17}" sibTransId="{0DE9F496-DB4D-4F96-9CF6-F8676F781A30}"/>
    <dgm:cxn modelId="{62D830DB-D634-42E8-B080-724FDB051050}" type="presOf" srcId="{B71A1677-E0B8-4AD0-8F65-50C4CDC02015}" destId="{5A30C2CD-9361-4313-AB93-3915406CDB05}" srcOrd="0" destOrd="0" presId="urn:microsoft.com/office/officeart/2005/8/layout/vList3#3"/>
    <dgm:cxn modelId="{324BBBFA-FB69-4DE6-A39B-79E0869468A2}" type="presOf" srcId="{136CD026-256E-46D7-9A82-B6252A50A358}" destId="{97D04E7D-40DA-454D-897C-2330F3145459}" srcOrd="0" destOrd="0" presId="urn:microsoft.com/office/officeart/2005/8/layout/vList3#3"/>
    <dgm:cxn modelId="{25F3D43F-9540-47F0-B554-A3FD9AE04FBC}" srcId="{136CD026-256E-46D7-9A82-B6252A50A358}" destId="{B71A1677-E0B8-4AD0-8F65-50C4CDC02015}" srcOrd="2" destOrd="0" parTransId="{895CC85A-565E-4289-A52B-31868715569E}" sibTransId="{769DDBC7-384F-43D3-B59E-DFAF3986487E}"/>
    <dgm:cxn modelId="{CDD9840D-2852-4426-B0B1-C71EC6097618}" srcId="{136CD026-256E-46D7-9A82-B6252A50A358}" destId="{6119FA77-610B-4083-B6D9-75F9E829255A}" srcOrd="3" destOrd="0" parTransId="{7A460209-5A82-412C-B4D0-94563B8906A8}" sibTransId="{975C00BA-273E-402A-84A9-B63AB4D28555}"/>
    <dgm:cxn modelId="{71690D3D-54AB-44D1-B31F-1DAD0B5B57EA}" srcId="{136CD026-256E-46D7-9A82-B6252A50A358}" destId="{F1C685F2-FD77-46C0-A56B-8B80F11EA086}" srcOrd="1" destOrd="0" parTransId="{73C81DC3-8310-43E0-AE6D-8B876C36EF9D}" sibTransId="{E0A3F6F5-AD16-43BC-8290-31433605B87F}"/>
    <dgm:cxn modelId="{642EFAC0-B61D-47B1-B4B3-4864529184A7}" type="presOf" srcId="{224A4963-9474-47F2-87CA-EDC1C1CB510F}" destId="{8EC37171-2A53-4445-B761-925065A44D7B}" srcOrd="0" destOrd="0" presId="urn:microsoft.com/office/officeart/2005/8/layout/vList3#3"/>
    <dgm:cxn modelId="{13400C90-25A7-4B87-8C60-B8E448D99B89}" type="presOf" srcId="{6119FA77-610B-4083-B6D9-75F9E829255A}" destId="{0B83889C-053B-4B66-A557-D2B7AB66B4BB}" srcOrd="0" destOrd="0" presId="urn:microsoft.com/office/officeart/2005/8/layout/vList3#3"/>
    <dgm:cxn modelId="{2A2C5F04-1D60-4AAE-91BC-D43B7C83ACAE}" type="presOf" srcId="{F1C685F2-FD77-46C0-A56B-8B80F11EA086}" destId="{E9EA6FFC-914D-4D4C-97E9-1970882E66C5}" srcOrd="0" destOrd="0" presId="urn:microsoft.com/office/officeart/2005/8/layout/vList3#3"/>
    <dgm:cxn modelId="{BB4AF30A-345A-4096-A873-F4CB8CC97209}" type="presOf" srcId="{96F3ABBE-3AC0-40A3-8FF9-CD696044F779}" destId="{8528E7F0-3F73-406F-AB3B-E6CF7DB438D7}" srcOrd="0" destOrd="0" presId="urn:microsoft.com/office/officeart/2005/8/layout/vList3#3"/>
    <dgm:cxn modelId="{A680D381-F3C8-47D2-AEEF-A5B9E7539C39}" type="presParOf" srcId="{97D04E7D-40DA-454D-897C-2330F3145459}" destId="{7F60E50A-DF54-498A-A4B1-CAC7F48850A5}" srcOrd="0" destOrd="0" presId="urn:microsoft.com/office/officeart/2005/8/layout/vList3#3"/>
    <dgm:cxn modelId="{EB449D20-3DDB-4AE2-8199-9C1A6B51D8B9}" type="presParOf" srcId="{7F60E50A-DF54-498A-A4B1-CAC7F48850A5}" destId="{A460C596-373D-4B4F-8D4D-68519CA36A5A}" srcOrd="0" destOrd="0" presId="urn:microsoft.com/office/officeart/2005/8/layout/vList3#3"/>
    <dgm:cxn modelId="{5D1FC85D-444B-4C8F-900A-E7608C5A7EE7}" type="presParOf" srcId="{7F60E50A-DF54-498A-A4B1-CAC7F48850A5}" destId="{8528E7F0-3F73-406F-AB3B-E6CF7DB438D7}" srcOrd="1" destOrd="0" presId="urn:microsoft.com/office/officeart/2005/8/layout/vList3#3"/>
    <dgm:cxn modelId="{6C600F61-3C3E-4D04-8FD8-44BA56071F92}" type="presParOf" srcId="{97D04E7D-40DA-454D-897C-2330F3145459}" destId="{AB92B74E-76B9-4A29-AE45-5FA78BF4F1A8}" srcOrd="1" destOrd="0" presId="urn:microsoft.com/office/officeart/2005/8/layout/vList3#3"/>
    <dgm:cxn modelId="{2B06B2B2-FF64-49FF-B915-692DB7BAFE29}" type="presParOf" srcId="{97D04E7D-40DA-454D-897C-2330F3145459}" destId="{D252B2DA-4CA6-48E4-B9FD-482662B33097}" srcOrd="2" destOrd="0" presId="urn:microsoft.com/office/officeart/2005/8/layout/vList3#3"/>
    <dgm:cxn modelId="{8FB2BC8A-05FE-4FF9-B789-F5C0207AA2AF}" type="presParOf" srcId="{D252B2DA-4CA6-48E4-B9FD-482662B33097}" destId="{1133D684-4706-4429-BEBB-7913C9159104}" srcOrd="0" destOrd="0" presId="urn:microsoft.com/office/officeart/2005/8/layout/vList3#3"/>
    <dgm:cxn modelId="{878D7F8B-A59A-4B44-8104-ADC4F2789B7C}" type="presParOf" srcId="{D252B2DA-4CA6-48E4-B9FD-482662B33097}" destId="{E9EA6FFC-914D-4D4C-97E9-1970882E66C5}" srcOrd="1" destOrd="0" presId="urn:microsoft.com/office/officeart/2005/8/layout/vList3#3"/>
    <dgm:cxn modelId="{F1843BEF-B8DA-46B5-A7A4-43D2782A3178}" type="presParOf" srcId="{97D04E7D-40DA-454D-897C-2330F3145459}" destId="{09EB72E9-9E9E-410D-89B0-1161A3CEA0FF}" srcOrd="3" destOrd="0" presId="urn:microsoft.com/office/officeart/2005/8/layout/vList3#3"/>
    <dgm:cxn modelId="{44A4E32C-7461-417C-929B-D14CC081DBEA}" type="presParOf" srcId="{97D04E7D-40DA-454D-897C-2330F3145459}" destId="{00F0A965-2354-4B38-9DD5-69384237D297}" srcOrd="4" destOrd="0" presId="urn:microsoft.com/office/officeart/2005/8/layout/vList3#3"/>
    <dgm:cxn modelId="{A89A944C-CBFB-4F1D-B0AE-C201B5D8166A}" type="presParOf" srcId="{00F0A965-2354-4B38-9DD5-69384237D297}" destId="{D7301AEF-4436-41C3-BF13-B19DC2AB3119}" srcOrd="0" destOrd="0" presId="urn:microsoft.com/office/officeart/2005/8/layout/vList3#3"/>
    <dgm:cxn modelId="{FD0E9800-AAA1-40D0-A177-7CE90E93CE32}" type="presParOf" srcId="{00F0A965-2354-4B38-9DD5-69384237D297}" destId="{5A30C2CD-9361-4313-AB93-3915406CDB05}" srcOrd="1" destOrd="0" presId="urn:microsoft.com/office/officeart/2005/8/layout/vList3#3"/>
    <dgm:cxn modelId="{798CEC16-7068-4E0A-B3AA-8D86D2BC4ECD}" type="presParOf" srcId="{97D04E7D-40DA-454D-897C-2330F3145459}" destId="{05CD7ABA-673A-42CD-ADF8-1ACBFC3169B2}" srcOrd="5" destOrd="0" presId="urn:microsoft.com/office/officeart/2005/8/layout/vList3#3"/>
    <dgm:cxn modelId="{D28C003A-1CA4-476B-A6DE-15E2689F9AA9}" type="presParOf" srcId="{97D04E7D-40DA-454D-897C-2330F3145459}" destId="{35FD94D5-8EE0-4CB0-83B1-3A0784BBDE30}" srcOrd="6" destOrd="0" presId="urn:microsoft.com/office/officeart/2005/8/layout/vList3#3"/>
    <dgm:cxn modelId="{DC7AC2B9-4B86-4487-BE79-E795F34BFDDB}" type="presParOf" srcId="{35FD94D5-8EE0-4CB0-83B1-3A0784BBDE30}" destId="{B2B10873-5DC5-4B25-AB22-DF35CBE328BF}" srcOrd="0" destOrd="0" presId="urn:microsoft.com/office/officeart/2005/8/layout/vList3#3"/>
    <dgm:cxn modelId="{F2BA766B-7F6D-4036-806E-19E207938BBC}" type="presParOf" srcId="{35FD94D5-8EE0-4CB0-83B1-3A0784BBDE30}" destId="{0B83889C-053B-4B66-A557-D2B7AB66B4BB}" srcOrd="1" destOrd="0" presId="urn:microsoft.com/office/officeart/2005/8/layout/vList3#3"/>
    <dgm:cxn modelId="{EF92B109-CF7D-4911-9CBC-EB036652956D}" type="presParOf" srcId="{97D04E7D-40DA-454D-897C-2330F3145459}" destId="{B4015551-F760-4C4C-8808-1F7C4D1B2EC1}" srcOrd="7" destOrd="0" presId="urn:microsoft.com/office/officeart/2005/8/layout/vList3#3"/>
    <dgm:cxn modelId="{86F7651B-FA37-4269-AD50-1680A76E5A4B}" type="presParOf" srcId="{97D04E7D-40DA-454D-897C-2330F3145459}" destId="{3849D70B-23D0-41C9-A03C-318F5F71D604}" srcOrd="8" destOrd="0" presId="urn:microsoft.com/office/officeart/2005/8/layout/vList3#3"/>
    <dgm:cxn modelId="{8D33F4EA-6130-4D96-AFFF-2CEC9F13C800}" type="presParOf" srcId="{3849D70B-23D0-41C9-A03C-318F5F71D604}" destId="{E55AF6FD-0140-4D8A-9235-203F57641A22}" srcOrd="0" destOrd="0" presId="urn:microsoft.com/office/officeart/2005/8/layout/vList3#3"/>
    <dgm:cxn modelId="{DC284ADD-443C-4520-9AF1-7880EE1B3CB9}" type="presParOf" srcId="{3849D70B-23D0-41C9-A03C-318F5F71D604}" destId="{8EC37171-2A53-4445-B761-925065A44D7B}" srcOrd="1" destOrd="0" presId="urn:microsoft.com/office/officeart/2005/8/layout/vList3#3"/>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6E9E10C-450A-4A92-AC9D-A1B27E11FEC2}" type="doc">
      <dgm:prSet loTypeId="urn:microsoft.com/office/officeart/2005/8/layout/venn3" loCatId="relationship" qsTypeId="urn:microsoft.com/office/officeart/2005/8/quickstyle/simple1" qsCatId="simple" csTypeId="urn:microsoft.com/office/officeart/2005/8/colors/accent1_2" csCatId="accent1" phldr="1"/>
      <dgm:spPr/>
      <dgm:t>
        <a:bodyPr/>
        <a:lstStyle/>
        <a:p>
          <a:endParaRPr lang="es-CO"/>
        </a:p>
      </dgm:t>
    </dgm:pt>
    <dgm:pt modelId="{A420460B-F68B-4FF2-A704-BA2A52EBC4BC}">
      <dgm:prSet phldrT="[Texto]"/>
      <dgm:spPr>
        <a:solidFill>
          <a:srgbClr val="FFC000">
            <a:alpha val="50000"/>
          </a:srgbClr>
        </a:solidFill>
      </dgm:spPr>
      <dgm:t>
        <a:bodyPr/>
        <a:lstStyle/>
        <a:p>
          <a:r>
            <a:rPr lang="es-CO" dirty="0" smtClean="0">
              <a:solidFill>
                <a:srgbClr val="002060"/>
              </a:solidFill>
            </a:rPr>
            <a:t>Cultura festiva</a:t>
          </a:r>
          <a:endParaRPr lang="es-CO" dirty="0">
            <a:solidFill>
              <a:srgbClr val="002060"/>
            </a:solidFill>
          </a:endParaRPr>
        </a:p>
      </dgm:t>
    </dgm:pt>
    <dgm:pt modelId="{20EB8EF4-A148-45D4-9333-504AAA41E125}" type="parTrans" cxnId="{B2B7C41D-4A3B-4408-BADD-163DC4ABA747}">
      <dgm:prSet/>
      <dgm:spPr/>
      <dgm:t>
        <a:bodyPr/>
        <a:lstStyle/>
        <a:p>
          <a:endParaRPr lang="es-CO">
            <a:solidFill>
              <a:srgbClr val="002060"/>
            </a:solidFill>
          </a:endParaRPr>
        </a:p>
      </dgm:t>
    </dgm:pt>
    <dgm:pt modelId="{C18A3A44-D4B4-4DCB-961B-6383EF891F0C}" type="sibTrans" cxnId="{B2B7C41D-4A3B-4408-BADD-163DC4ABA747}">
      <dgm:prSet/>
      <dgm:spPr/>
      <dgm:t>
        <a:bodyPr/>
        <a:lstStyle/>
        <a:p>
          <a:endParaRPr lang="es-CO">
            <a:solidFill>
              <a:srgbClr val="002060"/>
            </a:solidFill>
          </a:endParaRPr>
        </a:p>
      </dgm:t>
    </dgm:pt>
    <dgm:pt modelId="{84AF3AE1-B0CD-4BD5-B2B9-871F6C585219}">
      <dgm:prSet phldrT="[Texto]"/>
      <dgm:spPr>
        <a:solidFill>
          <a:srgbClr val="FFC000">
            <a:alpha val="50000"/>
          </a:srgbClr>
        </a:solidFill>
      </dgm:spPr>
      <dgm:t>
        <a:bodyPr/>
        <a:lstStyle/>
        <a:p>
          <a:r>
            <a:rPr lang="es-CO" dirty="0" smtClean="0">
              <a:solidFill>
                <a:srgbClr val="002060"/>
              </a:solidFill>
            </a:rPr>
            <a:t>Artesanía</a:t>
          </a:r>
          <a:endParaRPr lang="es-CO" dirty="0">
            <a:solidFill>
              <a:srgbClr val="002060"/>
            </a:solidFill>
          </a:endParaRPr>
        </a:p>
      </dgm:t>
    </dgm:pt>
    <dgm:pt modelId="{3193E04F-DA34-4531-913E-70261765A9F3}" type="parTrans" cxnId="{6CA6461F-E69D-4DA3-8C88-8EF86C568822}">
      <dgm:prSet/>
      <dgm:spPr/>
      <dgm:t>
        <a:bodyPr/>
        <a:lstStyle/>
        <a:p>
          <a:endParaRPr lang="es-CO">
            <a:solidFill>
              <a:srgbClr val="002060"/>
            </a:solidFill>
          </a:endParaRPr>
        </a:p>
      </dgm:t>
    </dgm:pt>
    <dgm:pt modelId="{ECA980AC-F3A1-43CB-AD6E-E0F1EE400D2E}" type="sibTrans" cxnId="{6CA6461F-E69D-4DA3-8C88-8EF86C568822}">
      <dgm:prSet/>
      <dgm:spPr/>
      <dgm:t>
        <a:bodyPr/>
        <a:lstStyle/>
        <a:p>
          <a:endParaRPr lang="es-CO">
            <a:solidFill>
              <a:srgbClr val="002060"/>
            </a:solidFill>
          </a:endParaRPr>
        </a:p>
      </dgm:t>
    </dgm:pt>
    <dgm:pt modelId="{38FB0A9A-28E8-40AC-B694-72D953DBD4F9}">
      <dgm:prSet phldrT="[Texto]"/>
      <dgm:spPr>
        <a:solidFill>
          <a:srgbClr val="FFC000">
            <a:alpha val="50000"/>
          </a:srgbClr>
        </a:solidFill>
      </dgm:spPr>
      <dgm:t>
        <a:bodyPr/>
        <a:lstStyle/>
        <a:p>
          <a:r>
            <a:rPr lang="es-CO" dirty="0" smtClean="0">
              <a:solidFill>
                <a:srgbClr val="002060"/>
              </a:solidFill>
            </a:rPr>
            <a:t>Gastronomía</a:t>
          </a:r>
          <a:endParaRPr lang="es-CO" dirty="0">
            <a:solidFill>
              <a:srgbClr val="002060"/>
            </a:solidFill>
          </a:endParaRPr>
        </a:p>
      </dgm:t>
    </dgm:pt>
    <dgm:pt modelId="{2DC845F3-E7CC-4A9D-8616-661C0E4B27A8}" type="parTrans" cxnId="{2BDB26EC-FFBE-45C8-9366-BA06875AD788}">
      <dgm:prSet/>
      <dgm:spPr/>
      <dgm:t>
        <a:bodyPr/>
        <a:lstStyle/>
        <a:p>
          <a:endParaRPr lang="es-CO">
            <a:solidFill>
              <a:srgbClr val="002060"/>
            </a:solidFill>
          </a:endParaRPr>
        </a:p>
      </dgm:t>
    </dgm:pt>
    <dgm:pt modelId="{BDC16AAB-C0B2-452D-88FA-D49C6D682ADE}" type="sibTrans" cxnId="{2BDB26EC-FFBE-45C8-9366-BA06875AD788}">
      <dgm:prSet/>
      <dgm:spPr/>
      <dgm:t>
        <a:bodyPr/>
        <a:lstStyle/>
        <a:p>
          <a:endParaRPr lang="es-CO">
            <a:solidFill>
              <a:srgbClr val="002060"/>
            </a:solidFill>
          </a:endParaRPr>
        </a:p>
      </dgm:t>
    </dgm:pt>
    <dgm:pt modelId="{2BC92A38-E879-4D5A-AD34-1A7F796F8F0E}">
      <dgm:prSet phldrT="[Texto]"/>
      <dgm:spPr>
        <a:solidFill>
          <a:srgbClr val="FFC000">
            <a:alpha val="50000"/>
          </a:srgbClr>
        </a:solidFill>
      </dgm:spPr>
      <dgm:t>
        <a:bodyPr/>
        <a:lstStyle/>
        <a:p>
          <a:r>
            <a:rPr lang="es-CO" dirty="0" smtClean="0">
              <a:solidFill>
                <a:srgbClr val="002060"/>
              </a:solidFill>
            </a:rPr>
            <a:t>Costumbres</a:t>
          </a:r>
          <a:endParaRPr lang="es-CO" dirty="0">
            <a:solidFill>
              <a:srgbClr val="002060"/>
            </a:solidFill>
          </a:endParaRPr>
        </a:p>
      </dgm:t>
    </dgm:pt>
    <dgm:pt modelId="{36C71DC6-C867-4845-9B26-B4B38BBCD197}" type="parTrans" cxnId="{58701BD9-812F-4857-A3CB-50C943384F68}">
      <dgm:prSet/>
      <dgm:spPr/>
      <dgm:t>
        <a:bodyPr/>
        <a:lstStyle/>
        <a:p>
          <a:endParaRPr lang="es-CO">
            <a:solidFill>
              <a:srgbClr val="002060"/>
            </a:solidFill>
          </a:endParaRPr>
        </a:p>
      </dgm:t>
    </dgm:pt>
    <dgm:pt modelId="{6F2D2B39-4D56-4F0C-995C-A7581D36DB99}" type="sibTrans" cxnId="{58701BD9-812F-4857-A3CB-50C943384F68}">
      <dgm:prSet/>
      <dgm:spPr/>
      <dgm:t>
        <a:bodyPr/>
        <a:lstStyle/>
        <a:p>
          <a:endParaRPr lang="es-CO">
            <a:solidFill>
              <a:srgbClr val="002060"/>
            </a:solidFill>
          </a:endParaRPr>
        </a:p>
      </dgm:t>
    </dgm:pt>
    <dgm:pt modelId="{3355E6B6-3A6C-4550-955F-414A50517755}">
      <dgm:prSet phldrT="[Texto]"/>
      <dgm:spPr>
        <a:solidFill>
          <a:srgbClr val="FFC000">
            <a:alpha val="50000"/>
          </a:srgbClr>
        </a:solidFill>
      </dgm:spPr>
      <dgm:t>
        <a:bodyPr/>
        <a:lstStyle/>
        <a:p>
          <a:r>
            <a:rPr lang="es-CO" dirty="0" smtClean="0">
              <a:solidFill>
                <a:srgbClr val="002060"/>
              </a:solidFill>
            </a:rPr>
            <a:t>Hábitos</a:t>
          </a:r>
          <a:endParaRPr lang="es-CO" dirty="0">
            <a:solidFill>
              <a:srgbClr val="002060"/>
            </a:solidFill>
          </a:endParaRPr>
        </a:p>
      </dgm:t>
    </dgm:pt>
    <dgm:pt modelId="{90B618E7-9FC0-4C99-A6FF-01E440701D2A}" type="parTrans" cxnId="{0A908EEB-850A-4480-9508-6FC248050D36}">
      <dgm:prSet/>
      <dgm:spPr/>
      <dgm:t>
        <a:bodyPr/>
        <a:lstStyle/>
        <a:p>
          <a:endParaRPr lang="es-CO">
            <a:solidFill>
              <a:srgbClr val="002060"/>
            </a:solidFill>
          </a:endParaRPr>
        </a:p>
      </dgm:t>
    </dgm:pt>
    <dgm:pt modelId="{26638F7A-1DD2-48D1-8EA1-BB2B08E609A2}" type="sibTrans" cxnId="{0A908EEB-850A-4480-9508-6FC248050D36}">
      <dgm:prSet/>
      <dgm:spPr/>
      <dgm:t>
        <a:bodyPr/>
        <a:lstStyle/>
        <a:p>
          <a:endParaRPr lang="es-CO">
            <a:solidFill>
              <a:srgbClr val="002060"/>
            </a:solidFill>
          </a:endParaRPr>
        </a:p>
      </dgm:t>
    </dgm:pt>
    <dgm:pt modelId="{88FC3135-A246-4230-927D-DBD73F8F80D4}" type="pres">
      <dgm:prSet presAssocID="{C6E9E10C-450A-4A92-AC9D-A1B27E11FEC2}" presName="Name0" presStyleCnt="0">
        <dgm:presLayoutVars>
          <dgm:dir/>
          <dgm:resizeHandles val="exact"/>
        </dgm:presLayoutVars>
      </dgm:prSet>
      <dgm:spPr/>
      <dgm:t>
        <a:bodyPr/>
        <a:lstStyle/>
        <a:p>
          <a:endParaRPr lang="es-CO"/>
        </a:p>
      </dgm:t>
    </dgm:pt>
    <dgm:pt modelId="{30985A28-84C9-42EE-983D-8A8E18F747E9}" type="pres">
      <dgm:prSet presAssocID="{A420460B-F68B-4FF2-A704-BA2A52EBC4BC}" presName="Name5" presStyleLbl="vennNode1" presStyleIdx="0" presStyleCnt="5">
        <dgm:presLayoutVars>
          <dgm:bulletEnabled val="1"/>
        </dgm:presLayoutVars>
      </dgm:prSet>
      <dgm:spPr/>
      <dgm:t>
        <a:bodyPr/>
        <a:lstStyle/>
        <a:p>
          <a:endParaRPr lang="es-CO"/>
        </a:p>
      </dgm:t>
    </dgm:pt>
    <dgm:pt modelId="{97F9DF28-58B8-4047-AF04-910D2659718B}" type="pres">
      <dgm:prSet presAssocID="{C18A3A44-D4B4-4DCB-961B-6383EF891F0C}" presName="space" presStyleCnt="0"/>
      <dgm:spPr/>
    </dgm:pt>
    <dgm:pt modelId="{BF879215-C062-4B76-92FB-DF5B6FA91CF5}" type="pres">
      <dgm:prSet presAssocID="{84AF3AE1-B0CD-4BD5-B2B9-871F6C585219}" presName="Name5" presStyleLbl="vennNode1" presStyleIdx="1" presStyleCnt="5">
        <dgm:presLayoutVars>
          <dgm:bulletEnabled val="1"/>
        </dgm:presLayoutVars>
      </dgm:prSet>
      <dgm:spPr/>
      <dgm:t>
        <a:bodyPr/>
        <a:lstStyle/>
        <a:p>
          <a:endParaRPr lang="es-CO"/>
        </a:p>
      </dgm:t>
    </dgm:pt>
    <dgm:pt modelId="{18242A03-4534-4D81-BBDE-31DFEC915429}" type="pres">
      <dgm:prSet presAssocID="{ECA980AC-F3A1-43CB-AD6E-E0F1EE400D2E}" presName="space" presStyleCnt="0"/>
      <dgm:spPr/>
    </dgm:pt>
    <dgm:pt modelId="{F4176B2B-A10C-42C4-9ECB-89625E345B0C}" type="pres">
      <dgm:prSet presAssocID="{38FB0A9A-28E8-40AC-B694-72D953DBD4F9}" presName="Name5" presStyleLbl="vennNode1" presStyleIdx="2" presStyleCnt="5">
        <dgm:presLayoutVars>
          <dgm:bulletEnabled val="1"/>
        </dgm:presLayoutVars>
      </dgm:prSet>
      <dgm:spPr/>
      <dgm:t>
        <a:bodyPr/>
        <a:lstStyle/>
        <a:p>
          <a:endParaRPr lang="es-CO"/>
        </a:p>
      </dgm:t>
    </dgm:pt>
    <dgm:pt modelId="{01AE050D-01CF-41DA-B0D0-7AE5D8FC69AD}" type="pres">
      <dgm:prSet presAssocID="{BDC16AAB-C0B2-452D-88FA-D49C6D682ADE}" presName="space" presStyleCnt="0"/>
      <dgm:spPr/>
    </dgm:pt>
    <dgm:pt modelId="{B8CDB042-7620-470A-B663-AA00BC799FBE}" type="pres">
      <dgm:prSet presAssocID="{2BC92A38-E879-4D5A-AD34-1A7F796F8F0E}" presName="Name5" presStyleLbl="vennNode1" presStyleIdx="3" presStyleCnt="5">
        <dgm:presLayoutVars>
          <dgm:bulletEnabled val="1"/>
        </dgm:presLayoutVars>
      </dgm:prSet>
      <dgm:spPr/>
      <dgm:t>
        <a:bodyPr/>
        <a:lstStyle/>
        <a:p>
          <a:endParaRPr lang="es-CO"/>
        </a:p>
      </dgm:t>
    </dgm:pt>
    <dgm:pt modelId="{17A2FCF7-8276-4E08-9E60-82093D2C8908}" type="pres">
      <dgm:prSet presAssocID="{6F2D2B39-4D56-4F0C-995C-A7581D36DB99}" presName="space" presStyleCnt="0"/>
      <dgm:spPr/>
    </dgm:pt>
    <dgm:pt modelId="{AB5EFFE9-403F-4C50-A0F9-BF1E867AB3F2}" type="pres">
      <dgm:prSet presAssocID="{3355E6B6-3A6C-4550-955F-414A50517755}" presName="Name5" presStyleLbl="vennNode1" presStyleIdx="4" presStyleCnt="5">
        <dgm:presLayoutVars>
          <dgm:bulletEnabled val="1"/>
        </dgm:presLayoutVars>
      </dgm:prSet>
      <dgm:spPr/>
      <dgm:t>
        <a:bodyPr/>
        <a:lstStyle/>
        <a:p>
          <a:endParaRPr lang="es-CO"/>
        </a:p>
      </dgm:t>
    </dgm:pt>
  </dgm:ptLst>
  <dgm:cxnLst>
    <dgm:cxn modelId="{58701BD9-812F-4857-A3CB-50C943384F68}" srcId="{C6E9E10C-450A-4A92-AC9D-A1B27E11FEC2}" destId="{2BC92A38-E879-4D5A-AD34-1A7F796F8F0E}" srcOrd="3" destOrd="0" parTransId="{36C71DC6-C867-4845-9B26-B4B38BBCD197}" sibTransId="{6F2D2B39-4D56-4F0C-995C-A7581D36DB99}"/>
    <dgm:cxn modelId="{20F52E84-870B-4433-974D-998746391F1E}" type="presOf" srcId="{84AF3AE1-B0CD-4BD5-B2B9-871F6C585219}" destId="{BF879215-C062-4B76-92FB-DF5B6FA91CF5}" srcOrd="0" destOrd="0" presId="urn:microsoft.com/office/officeart/2005/8/layout/venn3"/>
    <dgm:cxn modelId="{6CA6461F-E69D-4DA3-8C88-8EF86C568822}" srcId="{C6E9E10C-450A-4A92-AC9D-A1B27E11FEC2}" destId="{84AF3AE1-B0CD-4BD5-B2B9-871F6C585219}" srcOrd="1" destOrd="0" parTransId="{3193E04F-DA34-4531-913E-70261765A9F3}" sibTransId="{ECA980AC-F3A1-43CB-AD6E-E0F1EE400D2E}"/>
    <dgm:cxn modelId="{8733CD60-55B8-45E1-B9E6-E980C2E8C405}" type="presOf" srcId="{2BC92A38-E879-4D5A-AD34-1A7F796F8F0E}" destId="{B8CDB042-7620-470A-B663-AA00BC799FBE}" srcOrd="0" destOrd="0" presId="urn:microsoft.com/office/officeart/2005/8/layout/venn3"/>
    <dgm:cxn modelId="{2BDB26EC-FFBE-45C8-9366-BA06875AD788}" srcId="{C6E9E10C-450A-4A92-AC9D-A1B27E11FEC2}" destId="{38FB0A9A-28E8-40AC-B694-72D953DBD4F9}" srcOrd="2" destOrd="0" parTransId="{2DC845F3-E7CC-4A9D-8616-661C0E4B27A8}" sibTransId="{BDC16AAB-C0B2-452D-88FA-D49C6D682ADE}"/>
    <dgm:cxn modelId="{B2B7C41D-4A3B-4408-BADD-163DC4ABA747}" srcId="{C6E9E10C-450A-4A92-AC9D-A1B27E11FEC2}" destId="{A420460B-F68B-4FF2-A704-BA2A52EBC4BC}" srcOrd="0" destOrd="0" parTransId="{20EB8EF4-A148-45D4-9333-504AAA41E125}" sibTransId="{C18A3A44-D4B4-4DCB-961B-6383EF891F0C}"/>
    <dgm:cxn modelId="{4897F348-265A-45BC-8FDE-E10F73E93109}" type="presOf" srcId="{3355E6B6-3A6C-4550-955F-414A50517755}" destId="{AB5EFFE9-403F-4C50-A0F9-BF1E867AB3F2}" srcOrd="0" destOrd="0" presId="urn:microsoft.com/office/officeart/2005/8/layout/venn3"/>
    <dgm:cxn modelId="{DF174232-DB93-4DBD-80E3-A50342B1A704}" type="presOf" srcId="{C6E9E10C-450A-4A92-AC9D-A1B27E11FEC2}" destId="{88FC3135-A246-4230-927D-DBD73F8F80D4}" srcOrd="0" destOrd="0" presId="urn:microsoft.com/office/officeart/2005/8/layout/venn3"/>
    <dgm:cxn modelId="{FA27CF72-A9F9-4656-9893-800FA303D2DC}" type="presOf" srcId="{A420460B-F68B-4FF2-A704-BA2A52EBC4BC}" destId="{30985A28-84C9-42EE-983D-8A8E18F747E9}" srcOrd="0" destOrd="0" presId="urn:microsoft.com/office/officeart/2005/8/layout/venn3"/>
    <dgm:cxn modelId="{AA34CB35-46CF-41F7-81ED-9B2EB4F8A39E}" type="presOf" srcId="{38FB0A9A-28E8-40AC-B694-72D953DBD4F9}" destId="{F4176B2B-A10C-42C4-9ECB-89625E345B0C}" srcOrd="0" destOrd="0" presId="urn:microsoft.com/office/officeart/2005/8/layout/venn3"/>
    <dgm:cxn modelId="{0A908EEB-850A-4480-9508-6FC248050D36}" srcId="{C6E9E10C-450A-4A92-AC9D-A1B27E11FEC2}" destId="{3355E6B6-3A6C-4550-955F-414A50517755}" srcOrd="4" destOrd="0" parTransId="{90B618E7-9FC0-4C99-A6FF-01E440701D2A}" sibTransId="{26638F7A-1DD2-48D1-8EA1-BB2B08E609A2}"/>
    <dgm:cxn modelId="{4355EF0D-EC44-43F1-BA9A-D1D2D7058E63}" type="presParOf" srcId="{88FC3135-A246-4230-927D-DBD73F8F80D4}" destId="{30985A28-84C9-42EE-983D-8A8E18F747E9}" srcOrd="0" destOrd="0" presId="urn:microsoft.com/office/officeart/2005/8/layout/venn3"/>
    <dgm:cxn modelId="{C04CE7AA-FA31-42ED-BA58-EC155B0E060C}" type="presParOf" srcId="{88FC3135-A246-4230-927D-DBD73F8F80D4}" destId="{97F9DF28-58B8-4047-AF04-910D2659718B}" srcOrd="1" destOrd="0" presId="urn:microsoft.com/office/officeart/2005/8/layout/venn3"/>
    <dgm:cxn modelId="{3824F623-24CB-44D4-BA93-F819DC29D1E1}" type="presParOf" srcId="{88FC3135-A246-4230-927D-DBD73F8F80D4}" destId="{BF879215-C062-4B76-92FB-DF5B6FA91CF5}" srcOrd="2" destOrd="0" presId="urn:microsoft.com/office/officeart/2005/8/layout/venn3"/>
    <dgm:cxn modelId="{A374A710-9CC9-4A97-B1A2-3D559EE27B2C}" type="presParOf" srcId="{88FC3135-A246-4230-927D-DBD73F8F80D4}" destId="{18242A03-4534-4D81-BBDE-31DFEC915429}" srcOrd="3" destOrd="0" presId="urn:microsoft.com/office/officeart/2005/8/layout/venn3"/>
    <dgm:cxn modelId="{1A336289-CAC2-4428-B56E-36D77C41EE00}" type="presParOf" srcId="{88FC3135-A246-4230-927D-DBD73F8F80D4}" destId="{F4176B2B-A10C-42C4-9ECB-89625E345B0C}" srcOrd="4" destOrd="0" presId="urn:microsoft.com/office/officeart/2005/8/layout/venn3"/>
    <dgm:cxn modelId="{4E7B6851-93BE-42DC-8862-5519EB7F0E3B}" type="presParOf" srcId="{88FC3135-A246-4230-927D-DBD73F8F80D4}" destId="{01AE050D-01CF-41DA-B0D0-7AE5D8FC69AD}" srcOrd="5" destOrd="0" presId="urn:microsoft.com/office/officeart/2005/8/layout/venn3"/>
    <dgm:cxn modelId="{08D261A5-AACC-44DD-B429-9EF4C41DB360}" type="presParOf" srcId="{88FC3135-A246-4230-927D-DBD73F8F80D4}" destId="{B8CDB042-7620-470A-B663-AA00BC799FBE}" srcOrd="6" destOrd="0" presId="urn:microsoft.com/office/officeart/2005/8/layout/venn3"/>
    <dgm:cxn modelId="{B04BC090-13B1-472D-9206-CF70674AC9CA}" type="presParOf" srcId="{88FC3135-A246-4230-927D-DBD73F8F80D4}" destId="{17A2FCF7-8276-4E08-9E60-82093D2C8908}" srcOrd="7" destOrd="0" presId="urn:microsoft.com/office/officeart/2005/8/layout/venn3"/>
    <dgm:cxn modelId="{C909AE15-A434-4DE5-9702-560BF1D5E06E}" type="presParOf" srcId="{88FC3135-A246-4230-927D-DBD73F8F80D4}" destId="{AB5EFFE9-403F-4C50-A0F9-BF1E867AB3F2}" srcOrd="8" destOrd="0" presId="urn:microsoft.com/office/officeart/2005/8/layout/venn3"/>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6F84746-05D9-47F7-AEC0-F3931F646885}" type="doc">
      <dgm:prSet loTypeId="urn:microsoft.com/office/officeart/2005/8/layout/orgChart1" loCatId="hierarchy" qsTypeId="urn:microsoft.com/office/officeart/2005/8/quickstyle/simple5" qsCatId="simple" csTypeId="urn:microsoft.com/office/officeart/2005/8/colors/accent1_2" csCatId="accent1" phldr="1"/>
      <dgm:spPr/>
      <dgm:t>
        <a:bodyPr/>
        <a:lstStyle/>
        <a:p>
          <a:endParaRPr lang="es-ES"/>
        </a:p>
      </dgm:t>
    </dgm:pt>
    <dgm:pt modelId="{C4ED3987-B122-46EC-BAC7-ADC5A0702A73}">
      <dgm:prSet phldrT="[Texto]" custT="1"/>
      <dgm:spPr>
        <a:solidFill>
          <a:srgbClr val="660033"/>
        </a:solidFill>
      </dgm:spPr>
      <dgm:t>
        <a:bodyPr/>
        <a:lstStyle/>
        <a:p>
          <a:r>
            <a:rPr lang="es-ES" sz="1100" dirty="0" smtClean="0"/>
            <a:t>DIRECCIÓN GENERAL</a:t>
          </a:r>
          <a:endParaRPr lang="es-ES" sz="1100" dirty="0"/>
        </a:p>
      </dgm:t>
    </dgm:pt>
    <dgm:pt modelId="{052860A8-A3CC-4FB1-83A5-45BF7ECEB12D}" type="parTrans" cxnId="{606048AF-89F9-4302-ACA4-333317D466F2}">
      <dgm:prSet/>
      <dgm:spPr/>
      <dgm:t>
        <a:bodyPr/>
        <a:lstStyle/>
        <a:p>
          <a:endParaRPr lang="es-ES" sz="1100"/>
        </a:p>
      </dgm:t>
    </dgm:pt>
    <dgm:pt modelId="{AE9BAA87-BF79-422C-9F0D-ECD5F273D9A9}" type="sibTrans" cxnId="{606048AF-89F9-4302-ACA4-333317D466F2}">
      <dgm:prSet/>
      <dgm:spPr/>
      <dgm:t>
        <a:bodyPr/>
        <a:lstStyle/>
        <a:p>
          <a:endParaRPr lang="es-ES" sz="1100"/>
        </a:p>
      </dgm:t>
    </dgm:pt>
    <dgm:pt modelId="{16F916ED-F2F0-4A16-93D0-701A046A7603}" type="asst">
      <dgm:prSet phldrT="[Texto]" custT="1"/>
      <dgm:spPr>
        <a:solidFill>
          <a:schemeClr val="accent1"/>
        </a:solidFill>
      </dgm:spPr>
      <dgm:t>
        <a:bodyPr/>
        <a:lstStyle/>
        <a:p>
          <a:r>
            <a:rPr lang="es-ES" sz="1100" dirty="0" smtClean="0"/>
            <a:t>Oficina Asesora Jurídica</a:t>
          </a:r>
          <a:endParaRPr lang="es-ES" sz="1100" dirty="0"/>
        </a:p>
      </dgm:t>
    </dgm:pt>
    <dgm:pt modelId="{A48DCB2A-8904-4F61-949B-35D33836176A}" type="parTrans" cxnId="{9E671870-CE3C-432F-8EB6-F74C9B897498}">
      <dgm:prSet/>
      <dgm:spPr/>
      <dgm:t>
        <a:bodyPr/>
        <a:lstStyle/>
        <a:p>
          <a:endParaRPr lang="es-ES" sz="1100"/>
        </a:p>
      </dgm:t>
    </dgm:pt>
    <dgm:pt modelId="{07BF5B44-3102-4C87-AC82-00BB6A60F178}" type="sibTrans" cxnId="{9E671870-CE3C-432F-8EB6-F74C9B897498}">
      <dgm:prSet/>
      <dgm:spPr/>
      <dgm:t>
        <a:bodyPr/>
        <a:lstStyle/>
        <a:p>
          <a:endParaRPr lang="es-ES" sz="1100"/>
        </a:p>
      </dgm:t>
    </dgm:pt>
    <dgm:pt modelId="{93739DAA-DE29-4F05-B291-B21FA4CC20D8}">
      <dgm:prSet phldrT="[Texto]" custT="1"/>
      <dgm:spPr>
        <a:solidFill>
          <a:srgbClr val="660033"/>
        </a:solidFill>
      </dgm:spPr>
      <dgm:t>
        <a:bodyPr/>
        <a:lstStyle/>
        <a:p>
          <a:r>
            <a:rPr lang="es-ES" sz="1100" dirty="0" smtClean="0"/>
            <a:t>Subdirección Operativa</a:t>
          </a:r>
          <a:endParaRPr lang="es-ES" sz="1100" dirty="0"/>
        </a:p>
      </dgm:t>
    </dgm:pt>
    <dgm:pt modelId="{AE5E8B3A-09C4-442D-9E4E-5AC53A46598A}" type="parTrans" cxnId="{FB88139B-6EF2-4537-93A1-60F1166E14E5}">
      <dgm:prSet/>
      <dgm:spPr/>
      <dgm:t>
        <a:bodyPr/>
        <a:lstStyle/>
        <a:p>
          <a:endParaRPr lang="es-ES" sz="1100"/>
        </a:p>
      </dgm:t>
    </dgm:pt>
    <dgm:pt modelId="{2CCAD41E-9A4D-4222-9555-05085E6753AE}" type="sibTrans" cxnId="{FB88139B-6EF2-4537-93A1-60F1166E14E5}">
      <dgm:prSet/>
      <dgm:spPr/>
      <dgm:t>
        <a:bodyPr/>
        <a:lstStyle/>
        <a:p>
          <a:endParaRPr lang="es-ES" sz="1100"/>
        </a:p>
      </dgm:t>
    </dgm:pt>
    <dgm:pt modelId="{CC4DF56A-C1B8-4802-8BDE-CE7924E03FC3}" type="asst">
      <dgm:prSet custT="1"/>
      <dgm:spPr/>
      <dgm:t>
        <a:bodyPr/>
        <a:lstStyle/>
        <a:p>
          <a:r>
            <a:rPr lang="es-ES" sz="1100" dirty="0" smtClean="0"/>
            <a:t>Asesor de Planeación</a:t>
          </a:r>
          <a:endParaRPr lang="es-ES" sz="1100" dirty="0"/>
        </a:p>
      </dgm:t>
    </dgm:pt>
    <dgm:pt modelId="{17AD4A13-569C-402C-9F8D-4633A7177C06}" type="parTrans" cxnId="{D582B6CE-2B33-4FE8-B12F-36CD6E034352}">
      <dgm:prSet/>
      <dgm:spPr/>
      <dgm:t>
        <a:bodyPr/>
        <a:lstStyle/>
        <a:p>
          <a:endParaRPr lang="es-ES" sz="1100"/>
        </a:p>
      </dgm:t>
    </dgm:pt>
    <dgm:pt modelId="{351B645E-297B-430C-BB07-9B0D8D8F8031}" type="sibTrans" cxnId="{D582B6CE-2B33-4FE8-B12F-36CD6E034352}">
      <dgm:prSet/>
      <dgm:spPr/>
      <dgm:t>
        <a:bodyPr/>
        <a:lstStyle/>
        <a:p>
          <a:endParaRPr lang="es-ES" sz="1100"/>
        </a:p>
      </dgm:t>
    </dgm:pt>
    <dgm:pt modelId="{E5A04205-F26E-4DEE-B020-E21FF3593671}">
      <dgm:prSet custT="1"/>
      <dgm:spPr>
        <a:solidFill>
          <a:schemeClr val="tx2">
            <a:lumMod val="50000"/>
          </a:schemeClr>
        </a:solidFill>
      </dgm:spPr>
      <dgm:t>
        <a:bodyPr/>
        <a:lstStyle/>
        <a:p>
          <a:r>
            <a:rPr lang="es-ES" sz="1100" dirty="0" smtClean="0"/>
            <a:t>JUNTA DIRECTIVA</a:t>
          </a:r>
          <a:endParaRPr lang="es-ES" sz="1100" dirty="0"/>
        </a:p>
      </dgm:t>
    </dgm:pt>
    <dgm:pt modelId="{01CA2D71-A56D-48ED-B3A9-634D8AFAC385}" type="parTrans" cxnId="{95CA4526-AF56-49C0-B743-B03941C8BD9D}">
      <dgm:prSet/>
      <dgm:spPr/>
      <dgm:t>
        <a:bodyPr/>
        <a:lstStyle/>
        <a:p>
          <a:endParaRPr lang="es-ES" sz="1100"/>
        </a:p>
      </dgm:t>
    </dgm:pt>
    <dgm:pt modelId="{15BB2E53-5DAC-4AB4-B9C7-64717A38E6E8}" type="sibTrans" cxnId="{95CA4526-AF56-49C0-B743-B03941C8BD9D}">
      <dgm:prSet/>
      <dgm:spPr/>
      <dgm:t>
        <a:bodyPr/>
        <a:lstStyle/>
        <a:p>
          <a:endParaRPr lang="es-ES" sz="1100"/>
        </a:p>
      </dgm:t>
    </dgm:pt>
    <dgm:pt modelId="{5DAF9274-2CD0-4A0D-8757-7E1ED9E18ACD}">
      <dgm:prSet custT="1"/>
      <dgm:spPr>
        <a:solidFill>
          <a:srgbClr val="660033"/>
        </a:solidFill>
      </dgm:spPr>
      <dgm:t>
        <a:bodyPr/>
        <a:lstStyle/>
        <a:p>
          <a:r>
            <a:rPr lang="es-ES" sz="1100" dirty="0" smtClean="0"/>
            <a:t>Subdirección Administrativa y Financiera</a:t>
          </a:r>
          <a:endParaRPr lang="es-ES" sz="1100" dirty="0"/>
        </a:p>
      </dgm:t>
    </dgm:pt>
    <dgm:pt modelId="{723822D3-DDE6-45A5-86AD-CC01026322A8}" type="parTrans" cxnId="{620B1CC5-15BC-473B-A261-9F20CE15DEB3}">
      <dgm:prSet/>
      <dgm:spPr/>
      <dgm:t>
        <a:bodyPr/>
        <a:lstStyle/>
        <a:p>
          <a:endParaRPr lang="es-ES" sz="1100"/>
        </a:p>
      </dgm:t>
    </dgm:pt>
    <dgm:pt modelId="{5FD1A486-FAC4-4A1F-B245-B80A3976CD7E}" type="sibTrans" cxnId="{620B1CC5-15BC-473B-A261-9F20CE15DEB3}">
      <dgm:prSet/>
      <dgm:spPr/>
      <dgm:t>
        <a:bodyPr/>
        <a:lstStyle/>
        <a:p>
          <a:endParaRPr lang="es-ES" sz="1100"/>
        </a:p>
      </dgm:t>
    </dgm:pt>
    <dgm:pt modelId="{361AB320-0862-42DC-85F5-03334E2967D3}" type="asst">
      <dgm:prSet custT="1"/>
      <dgm:spPr>
        <a:solidFill>
          <a:srgbClr val="660033"/>
        </a:solidFill>
      </dgm:spPr>
      <dgm:t>
        <a:bodyPr/>
        <a:lstStyle/>
        <a:p>
          <a:r>
            <a:rPr lang="es-ES" sz="1100" dirty="0" smtClean="0"/>
            <a:t>Oficina de Control Interno</a:t>
          </a:r>
          <a:endParaRPr lang="es-ES" sz="1100" dirty="0"/>
        </a:p>
      </dgm:t>
    </dgm:pt>
    <dgm:pt modelId="{224B84F1-E80E-46B4-961E-F12297EE6D5C}" type="parTrans" cxnId="{C5A08EFF-1123-4552-BCAE-1F94F1D82A10}">
      <dgm:prSet/>
      <dgm:spPr/>
      <dgm:t>
        <a:bodyPr/>
        <a:lstStyle/>
        <a:p>
          <a:endParaRPr lang="es-ES" sz="1100"/>
        </a:p>
      </dgm:t>
    </dgm:pt>
    <dgm:pt modelId="{310F3F5D-18BB-448A-A429-FAA490579A1F}" type="sibTrans" cxnId="{C5A08EFF-1123-4552-BCAE-1F94F1D82A10}">
      <dgm:prSet/>
      <dgm:spPr/>
      <dgm:t>
        <a:bodyPr/>
        <a:lstStyle/>
        <a:p>
          <a:endParaRPr lang="es-ES" sz="1100"/>
        </a:p>
      </dgm:t>
    </dgm:pt>
    <dgm:pt modelId="{576035EA-3F23-404C-A7D4-0A771F04BA7B}">
      <dgm:prSet custT="1"/>
      <dgm:spPr/>
      <dgm:t>
        <a:bodyPr/>
        <a:lstStyle/>
        <a:p>
          <a:r>
            <a:rPr lang="es-ES" sz="1100" dirty="0" smtClean="0"/>
            <a:t>Gerencia de artes plásticas y visuales</a:t>
          </a:r>
          <a:endParaRPr lang="es-ES" sz="1100" dirty="0"/>
        </a:p>
      </dgm:t>
    </dgm:pt>
    <dgm:pt modelId="{1D71EC4E-B91F-4A31-9DD6-EC4AF93244BD}" type="sibTrans" cxnId="{8348D3BF-E942-4716-B635-E472E97E5CD3}">
      <dgm:prSet/>
      <dgm:spPr/>
      <dgm:t>
        <a:bodyPr/>
        <a:lstStyle/>
        <a:p>
          <a:endParaRPr lang="es-ES" sz="1100"/>
        </a:p>
      </dgm:t>
    </dgm:pt>
    <dgm:pt modelId="{3710CA45-0E18-4E31-8503-B0E65809049D}" type="parTrans" cxnId="{8348D3BF-E942-4716-B635-E472E97E5CD3}">
      <dgm:prSet/>
      <dgm:spPr/>
      <dgm:t>
        <a:bodyPr/>
        <a:lstStyle/>
        <a:p>
          <a:endParaRPr lang="es-ES" sz="1100"/>
        </a:p>
      </dgm:t>
    </dgm:pt>
    <dgm:pt modelId="{74665A9F-313F-4DE0-A4CA-D2D371F7233B}">
      <dgm:prSet custT="1"/>
      <dgm:spPr/>
      <dgm:t>
        <a:bodyPr/>
        <a:lstStyle/>
        <a:p>
          <a:r>
            <a:rPr lang="es-ES" sz="1100" dirty="0" smtClean="0"/>
            <a:t>Gerencia de producción</a:t>
          </a:r>
          <a:endParaRPr lang="es-ES" sz="1100" dirty="0"/>
        </a:p>
      </dgm:t>
    </dgm:pt>
    <dgm:pt modelId="{1B5CD0BD-F567-4E2F-B6A2-03504EF4B86D}" type="parTrans" cxnId="{D93110A6-90C6-45B4-AF26-DE1F3EE04B06}">
      <dgm:prSet/>
      <dgm:spPr/>
      <dgm:t>
        <a:bodyPr/>
        <a:lstStyle/>
        <a:p>
          <a:endParaRPr lang="es-ES" sz="1100"/>
        </a:p>
      </dgm:t>
    </dgm:pt>
    <dgm:pt modelId="{CC12FAFC-15A2-442E-AF32-7A1A7912C36F}" type="sibTrans" cxnId="{D93110A6-90C6-45B4-AF26-DE1F3EE04B06}">
      <dgm:prSet/>
      <dgm:spPr/>
      <dgm:t>
        <a:bodyPr/>
        <a:lstStyle/>
        <a:p>
          <a:endParaRPr lang="es-ES" sz="1100"/>
        </a:p>
      </dgm:t>
    </dgm:pt>
    <dgm:pt modelId="{D727E5F5-4B0B-4357-AC1E-A37DE3F269A9}">
      <dgm:prSet custT="1"/>
      <dgm:spPr/>
      <dgm:t>
        <a:bodyPr/>
        <a:lstStyle/>
        <a:p>
          <a:pPr algn="l"/>
          <a:r>
            <a:rPr lang="es-ES" sz="1100" dirty="0" smtClean="0">
              <a:solidFill>
                <a:schemeClr val="bg1"/>
              </a:solidFill>
            </a:rPr>
            <a:t>- Tesorería	- Recursos físicos</a:t>
          </a:r>
        </a:p>
        <a:p>
          <a:pPr algn="l"/>
          <a:r>
            <a:rPr lang="es-ES" sz="1100" dirty="0" smtClean="0">
              <a:solidFill>
                <a:schemeClr val="bg1"/>
              </a:solidFill>
            </a:rPr>
            <a:t>- Presupuesto	- Gestión documental</a:t>
          </a:r>
        </a:p>
        <a:p>
          <a:pPr algn="l"/>
          <a:r>
            <a:rPr lang="es-ES" sz="1100" dirty="0" smtClean="0">
              <a:solidFill>
                <a:schemeClr val="bg1"/>
              </a:solidFill>
            </a:rPr>
            <a:t>- Contabilidad	- Talento humano</a:t>
          </a:r>
        </a:p>
        <a:p>
          <a:pPr algn="l"/>
          <a:r>
            <a:rPr lang="es-ES" sz="1100" dirty="0" smtClean="0">
              <a:solidFill>
                <a:schemeClr val="bg1"/>
              </a:solidFill>
            </a:rPr>
            <a:t>- Sistemas	- Control interno disciplinario</a:t>
          </a:r>
        </a:p>
      </dgm:t>
    </dgm:pt>
    <dgm:pt modelId="{A978E7A8-3331-4194-8F99-481FC2F04EC6}" type="parTrans" cxnId="{388C2656-54AC-49E9-A32A-AD7D6160195F}">
      <dgm:prSet/>
      <dgm:spPr/>
      <dgm:t>
        <a:bodyPr/>
        <a:lstStyle/>
        <a:p>
          <a:endParaRPr lang="es-ES" sz="1100"/>
        </a:p>
      </dgm:t>
    </dgm:pt>
    <dgm:pt modelId="{501F746A-C2D2-43CE-B965-56CC572D7C8F}" type="sibTrans" cxnId="{388C2656-54AC-49E9-A32A-AD7D6160195F}">
      <dgm:prSet/>
      <dgm:spPr/>
      <dgm:t>
        <a:bodyPr/>
        <a:lstStyle/>
        <a:p>
          <a:endParaRPr lang="es-ES" sz="1100"/>
        </a:p>
      </dgm:t>
    </dgm:pt>
    <dgm:pt modelId="{A5155E5E-414F-4084-96C8-7DAB450FB96E}">
      <dgm:prSet custT="1"/>
      <dgm:spPr/>
      <dgm:t>
        <a:bodyPr/>
        <a:lstStyle/>
        <a:p>
          <a:r>
            <a:rPr lang="es-ES" sz="1100" dirty="0" smtClean="0"/>
            <a:t>Comunicaciones</a:t>
          </a:r>
          <a:endParaRPr lang="es-ES" sz="1100" dirty="0"/>
        </a:p>
      </dgm:t>
    </dgm:pt>
    <dgm:pt modelId="{E7E1BCB3-B75B-4DBF-A873-5F2CFB63F5F4}" type="parTrans" cxnId="{A6E77A28-6879-4E69-B634-D88148B2F162}">
      <dgm:prSet/>
      <dgm:spPr/>
      <dgm:t>
        <a:bodyPr/>
        <a:lstStyle/>
        <a:p>
          <a:endParaRPr lang="es-ES" sz="1100"/>
        </a:p>
      </dgm:t>
    </dgm:pt>
    <dgm:pt modelId="{41121C0F-0813-4B3F-8D9D-884073CBB0D4}" type="sibTrans" cxnId="{A6E77A28-6879-4E69-B634-D88148B2F162}">
      <dgm:prSet/>
      <dgm:spPr/>
      <dgm:t>
        <a:bodyPr/>
        <a:lstStyle/>
        <a:p>
          <a:endParaRPr lang="es-ES" sz="1100"/>
        </a:p>
      </dgm:t>
    </dgm:pt>
    <dgm:pt modelId="{38241738-7178-4173-AB43-F1FE1DD733FD}">
      <dgm:prSet custT="1"/>
      <dgm:spPr/>
      <dgm:t>
        <a:bodyPr/>
        <a:lstStyle/>
        <a:p>
          <a:r>
            <a:rPr lang="es-ES" sz="1100" dirty="0" smtClean="0"/>
            <a:t>Biblioteca</a:t>
          </a:r>
          <a:endParaRPr lang="es-ES" sz="1100" dirty="0"/>
        </a:p>
      </dgm:t>
    </dgm:pt>
    <dgm:pt modelId="{AF865CE1-A82C-43DD-9603-E987E094238F}" type="parTrans" cxnId="{B692215E-4CE8-4714-819A-338A42CD48B0}">
      <dgm:prSet/>
      <dgm:spPr/>
      <dgm:t>
        <a:bodyPr/>
        <a:lstStyle/>
        <a:p>
          <a:endParaRPr lang="es-ES" sz="1100"/>
        </a:p>
      </dgm:t>
    </dgm:pt>
    <dgm:pt modelId="{8A66986D-16CD-4520-A35F-9A060E0B1091}" type="sibTrans" cxnId="{B692215E-4CE8-4714-819A-338A42CD48B0}">
      <dgm:prSet/>
      <dgm:spPr/>
      <dgm:t>
        <a:bodyPr/>
        <a:lstStyle/>
        <a:p>
          <a:endParaRPr lang="es-ES" sz="1100"/>
        </a:p>
      </dgm:t>
    </dgm:pt>
    <dgm:pt modelId="{6626557A-A4AD-4612-B8A4-F2A8C9E1E2D3}" type="pres">
      <dgm:prSet presAssocID="{26F84746-05D9-47F7-AEC0-F3931F646885}" presName="hierChild1" presStyleCnt="0">
        <dgm:presLayoutVars>
          <dgm:orgChart val="1"/>
          <dgm:chPref val="1"/>
          <dgm:dir/>
          <dgm:animOne val="branch"/>
          <dgm:animLvl val="lvl"/>
          <dgm:resizeHandles/>
        </dgm:presLayoutVars>
      </dgm:prSet>
      <dgm:spPr/>
      <dgm:t>
        <a:bodyPr/>
        <a:lstStyle/>
        <a:p>
          <a:endParaRPr lang="es-CO"/>
        </a:p>
      </dgm:t>
    </dgm:pt>
    <dgm:pt modelId="{95B74701-1AEB-4A41-B468-2B505F91A9B3}" type="pres">
      <dgm:prSet presAssocID="{E5A04205-F26E-4DEE-B020-E21FF3593671}" presName="hierRoot1" presStyleCnt="0">
        <dgm:presLayoutVars>
          <dgm:hierBranch val="init"/>
        </dgm:presLayoutVars>
      </dgm:prSet>
      <dgm:spPr/>
    </dgm:pt>
    <dgm:pt modelId="{3F37376E-57E8-4809-B9D1-8B2D45D40597}" type="pres">
      <dgm:prSet presAssocID="{E5A04205-F26E-4DEE-B020-E21FF3593671}" presName="rootComposite1" presStyleCnt="0"/>
      <dgm:spPr/>
    </dgm:pt>
    <dgm:pt modelId="{67FB70BE-9160-42B5-9DA7-33464951E6BC}" type="pres">
      <dgm:prSet presAssocID="{E5A04205-F26E-4DEE-B020-E21FF3593671}" presName="rootText1" presStyleLbl="node0" presStyleIdx="0" presStyleCnt="1" custScaleX="177068" custLinFactNeighborY="15299">
        <dgm:presLayoutVars>
          <dgm:chPref val="3"/>
        </dgm:presLayoutVars>
      </dgm:prSet>
      <dgm:spPr/>
      <dgm:t>
        <a:bodyPr/>
        <a:lstStyle/>
        <a:p>
          <a:endParaRPr lang="es-ES"/>
        </a:p>
      </dgm:t>
    </dgm:pt>
    <dgm:pt modelId="{409694FB-B802-4970-A86E-195E3C9BAA11}" type="pres">
      <dgm:prSet presAssocID="{E5A04205-F26E-4DEE-B020-E21FF3593671}" presName="rootConnector1" presStyleLbl="node1" presStyleIdx="0" presStyleCnt="0"/>
      <dgm:spPr/>
      <dgm:t>
        <a:bodyPr/>
        <a:lstStyle/>
        <a:p>
          <a:endParaRPr lang="es-CO"/>
        </a:p>
      </dgm:t>
    </dgm:pt>
    <dgm:pt modelId="{00D5D789-73BE-4BF0-A217-28DA2B68462E}" type="pres">
      <dgm:prSet presAssocID="{E5A04205-F26E-4DEE-B020-E21FF3593671}" presName="hierChild2" presStyleCnt="0"/>
      <dgm:spPr/>
    </dgm:pt>
    <dgm:pt modelId="{68192712-CCE4-492E-9A86-1D335F8AEA13}" type="pres">
      <dgm:prSet presAssocID="{052860A8-A3CC-4FB1-83A5-45BF7ECEB12D}" presName="Name37" presStyleLbl="parChTrans1D2" presStyleIdx="0" presStyleCnt="1"/>
      <dgm:spPr/>
      <dgm:t>
        <a:bodyPr/>
        <a:lstStyle/>
        <a:p>
          <a:endParaRPr lang="es-CO"/>
        </a:p>
      </dgm:t>
    </dgm:pt>
    <dgm:pt modelId="{7AEC919B-8141-4236-8FB0-13B6D340BE64}" type="pres">
      <dgm:prSet presAssocID="{C4ED3987-B122-46EC-BAC7-ADC5A0702A73}" presName="hierRoot2" presStyleCnt="0">
        <dgm:presLayoutVars>
          <dgm:hierBranch val="init"/>
        </dgm:presLayoutVars>
      </dgm:prSet>
      <dgm:spPr/>
    </dgm:pt>
    <dgm:pt modelId="{C9A53758-39B7-47D5-867B-CEAD99595DD1}" type="pres">
      <dgm:prSet presAssocID="{C4ED3987-B122-46EC-BAC7-ADC5A0702A73}" presName="rootComposite" presStyleCnt="0"/>
      <dgm:spPr/>
    </dgm:pt>
    <dgm:pt modelId="{4878D532-D75B-428C-83E3-2CC96400C7B6}" type="pres">
      <dgm:prSet presAssocID="{C4ED3987-B122-46EC-BAC7-ADC5A0702A73}" presName="rootText" presStyleLbl="node2" presStyleIdx="0" presStyleCnt="1" custScaleX="177528">
        <dgm:presLayoutVars>
          <dgm:chPref val="3"/>
        </dgm:presLayoutVars>
      </dgm:prSet>
      <dgm:spPr/>
      <dgm:t>
        <a:bodyPr/>
        <a:lstStyle/>
        <a:p>
          <a:endParaRPr lang="es-ES"/>
        </a:p>
      </dgm:t>
    </dgm:pt>
    <dgm:pt modelId="{0AD4EDB3-5585-4329-803B-49AF3CBC0E27}" type="pres">
      <dgm:prSet presAssocID="{C4ED3987-B122-46EC-BAC7-ADC5A0702A73}" presName="rootConnector" presStyleLbl="node2" presStyleIdx="0" presStyleCnt="1"/>
      <dgm:spPr/>
      <dgm:t>
        <a:bodyPr/>
        <a:lstStyle/>
        <a:p>
          <a:endParaRPr lang="es-CO"/>
        </a:p>
      </dgm:t>
    </dgm:pt>
    <dgm:pt modelId="{0AFF4DAA-14C0-44E4-B51C-8937A785A30C}" type="pres">
      <dgm:prSet presAssocID="{C4ED3987-B122-46EC-BAC7-ADC5A0702A73}" presName="hierChild4" presStyleCnt="0"/>
      <dgm:spPr/>
    </dgm:pt>
    <dgm:pt modelId="{3B8D496D-AA24-4683-9F2B-D26374DF3916}" type="pres">
      <dgm:prSet presAssocID="{AE5E8B3A-09C4-442D-9E4E-5AC53A46598A}" presName="Name37" presStyleLbl="parChTrans1D3" presStyleIdx="0" presStyleCnt="5"/>
      <dgm:spPr/>
      <dgm:t>
        <a:bodyPr/>
        <a:lstStyle/>
        <a:p>
          <a:endParaRPr lang="es-CO"/>
        </a:p>
      </dgm:t>
    </dgm:pt>
    <dgm:pt modelId="{46C5654E-9219-4948-A79F-56A96A70FC43}" type="pres">
      <dgm:prSet presAssocID="{93739DAA-DE29-4F05-B291-B21FA4CC20D8}" presName="hierRoot2" presStyleCnt="0">
        <dgm:presLayoutVars>
          <dgm:hierBranch val="init"/>
        </dgm:presLayoutVars>
      </dgm:prSet>
      <dgm:spPr/>
    </dgm:pt>
    <dgm:pt modelId="{6EA02584-23C8-47A4-B170-CD3446D12D65}" type="pres">
      <dgm:prSet presAssocID="{93739DAA-DE29-4F05-B291-B21FA4CC20D8}" presName="rootComposite" presStyleCnt="0"/>
      <dgm:spPr/>
    </dgm:pt>
    <dgm:pt modelId="{CB928399-6D99-424D-BFE1-06D463A05C73}" type="pres">
      <dgm:prSet presAssocID="{93739DAA-DE29-4F05-B291-B21FA4CC20D8}" presName="rootText" presStyleLbl="node3" presStyleIdx="0" presStyleCnt="2" custScaleX="448684" custLinFactY="79201" custLinFactNeighborX="-86557" custLinFactNeighborY="100000">
        <dgm:presLayoutVars>
          <dgm:chPref val="3"/>
        </dgm:presLayoutVars>
      </dgm:prSet>
      <dgm:spPr/>
      <dgm:t>
        <a:bodyPr/>
        <a:lstStyle/>
        <a:p>
          <a:endParaRPr lang="es-ES"/>
        </a:p>
      </dgm:t>
    </dgm:pt>
    <dgm:pt modelId="{C2152AC6-7071-4365-96BA-1D3E983C8D6E}" type="pres">
      <dgm:prSet presAssocID="{93739DAA-DE29-4F05-B291-B21FA4CC20D8}" presName="rootConnector" presStyleLbl="node3" presStyleIdx="0" presStyleCnt="2"/>
      <dgm:spPr/>
      <dgm:t>
        <a:bodyPr/>
        <a:lstStyle/>
        <a:p>
          <a:endParaRPr lang="es-CO"/>
        </a:p>
      </dgm:t>
    </dgm:pt>
    <dgm:pt modelId="{AE44037B-440B-4310-A721-E9DBBB4E9FA1}" type="pres">
      <dgm:prSet presAssocID="{93739DAA-DE29-4F05-B291-B21FA4CC20D8}" presName="hierChild4" presStyleCnt="0"/>
      <dgm:spPr/>
    </dgm:pt>
    <dgm:pt modelId="{8D2C946E-9486-446F-9FAF-A510C96973D1}" type="pres">
      <dgm:prSet presAssocID="{3710CA45-0E18-4E31-8503-B0E65809049D}" presName="Name37" presStyleLbl="parChTrans1D4" presStyleIdx="0" presStyleCnt="5"/>
      <dgm:spPr/>
      <dgm:t>
        <a:bodyPr/>
        <a:lstStyle/>
        <a:p>
          <a:endParaRPr lang="es-CO"/>
        </a:p>
      </dgm:t>
    </dgm:pt>
    <dgm:pt modelId="{030A7041-801F-4A8B-A4BA-5851625C27BD}" type="pres">
      <dgm:prSet presAssocID="{576035EA-3F23-404C-A7D4-0A771F04BA7B}" presName="hierRoot2" presStyleCnt="0">
        <dgm:presLayoutVars>
          <dgm:hierBranch val="init"/>
        </dgm:presLayoutVars>
      </dgm:prSet>
      <dgm:spPr/>
    </dgm:pt>
    <dgm:pt modelId="{F5DB8CA7-9E9E-4B9E-92E8-47CE22F21F86}" type="pres">
      <dgm:prSet presAssocID="{576035EA-3F23-404C-A7D4-0A771F04BA7B}" presName="rootComposite" presStyleCnt="0"/>
      <dgm:spPr/>
    </dgm:pt>
    <dgm:pt modelId="{14E8581E-58E3-49DB-85B3-170030CD2104}" type="pres">
      <dgm:prSet presAssocID="{576035EA-3F23-404C-A7D4-0A771F04BA7B}" presName="rootText" presStyleLbl="node4" presStyleIdx="0" presStyleCnt="5" custScaleX="172877" custLinFactX="-16586" custLinFactY="73345" custLinFactNeighborX="-100000" custLinFactNeighborY="100000">
        <dgm:presLayoutVars>
          <dgm:chPref val="3"/>
        </dgm:presLayoutVars>
      </dgm:prSet>
      <dgm:spPr/>
      <dgm:t>
        <a:bodyPr/>
        <a:lstStyle/>
        <a:p>
          <a:endParaRPr lang="es-ES"/>
        </a:p>
      </dgm:t>
    </dgm:pt>
    <dgm:pt modelId="{09A8C41D-521F-48C3-AF3A-0ADD5DF9375B}" type="pres">
      <dgm:prSet presAssocID="{576035EA-3F23-404C-A7D4-0A771F04BA7B}" presName="rootConnector" presStyleLbl="node4" presStyleIdx="0" presStyleCnt="5"/>
      <dgm:spPr/>
      <dgm:t>
        <a:bodyPr/>
        <a:lstStyle/>
        <a:p>
          <a:endParaRPr lang="es-CO"/>
        </a:p>
      </dgm:t>
    </dgm:pt>
    <dgm:pt modelId="{80ADB5F6-DF67-457C-ACBD-A20DB6FA327F}" type="pres">
      <dgm:prSet presAssocID="{576035EA-3F23-404C-A7D4-0A771F04BA7B}" presName="hierChild4" presStyleCnt="0"/>
      <dgm:spPr/>
    </dgm:pt>
    <dgm:pt modelId="{D648DEAC-6F06-47AC-ABF9-7CFB69BCC24D}" type="pres">
      <dgm:prSet presAssocID="{576035EA-3F23-404C-A7D4-0A771F04BA7B}" presName="hierChild5" presStyleCnt="0"/>
      <dgm:spPr/>
    </dgm:pt>
    <dgm:pt modelId="{76FE2111-F62A-45C3-BA7D-5F5A3A966FFB}" type="pres">
      <dgm:prSet presAssocID="{1B5CD0BD-F567-4E2F-B6A2-03504EF4B86D}" presName="Name37" presStyleLbl="parChTrans1D4" presStyleIdx="1" presStyleCnt="5"/>
      <dgm:spPr/>
      <dgm:t>
        <a:bodyPr/>
        <a:lstStyle/>
        <a:p>
          <a:endParaRPr lang="es-CO"/>
        </a:p>
      </dgm:t>
    </dgm:pt>
    <dgm:pt modelId="{45B434FA-9DE4-4E06-9991-CEAE2C8F677A}" type="pres">
      <dgm:prSet presAssocID="{74665A9F-313F-4DE0-A4CA-D2D371F7233B}" presName="hierRoot2" presStyleCnt="0">
        <dgm:presLayoutVars>
          <dgm:hierBranch val="init"/>
        </dgm:presLayoutVars>
      </dgm:prSet>
      <dgm:spPr/>
    </dgm:pt>
    <dgm:pt modelId="{8D836F58-7B1F-4679-8107-C8A499368029}" type="pres">
      <dgm:prSet presAssocID="{74665A9F-313F-4DE0-A4CA-D2D371F7233B}" presName="rootComposite" presStyleCnt="0"/>
      <dgm:spPr/>
    </dgm:pt>
    <dgm:pt modelId="{908BDF0C-D203-4AC6-9194-D8CC8F352ECD}" type="pres">
      <dgm:prSet presAssocID="{74665A9F-313F-4DE0-A4CA-D2D371F7233B}" presName="rootText" presStyleLbl="node4" presStyleIdx="1" presStyleCnt="5" custScaleX="159914" custLinFactNeighborX="79870" custLinFactNeighborY="31345">
        <dgm:presLayoutVars>
          <dgm:chPref val="3"/>
        </dgm:presLayoutVars>
      </dgm:prSet>
      <dgm:spPr/>
      <dgm:t>
        <a:bodyPr/>
        <a:lstStyle/>
        <a:p>
          <a:endParaRPr lang="es-ES"/>
        </a:p>
      </dgm:t>
    </dgm:pt>
    <dgm:pt modelId="{31CB532C-7DDE-470D-85AF-CAB687FC4975}" type="pres">
      <dgm:prSet presAssocID="{74665A9F-313F-4DE0-A4CA-D2D371F7233B}" presName="rootConnector" presStyleLbl="node4" presStyleIdx="1" presStyleCnt="5"/>
      <dgm:spPr/>
      <dgm:t>
        <a:bodyPr/>
        <a:lstStyle/>
        <a:p>
          <a:endParaRPr lang="es-CO"/>
        </a:p>
      </dgm:t>
    </dgm:pt>
    <dgm:pt modelId="{1C95672D-B935-4DAD-BA94-520760454929}" type="pres">
      <dgm:prSet presAssocID="{74665A9F-313F-4DE0-A4CA-D2D371F7233B}" presName="hierChild4" presStyleCnt="0"/>
      <dgm:spPr/>
    </dgm:pt>
    <dgm:pt modelId="{3453F365-DB21-4F2C-A8AE-82FF925E3DDC}" type="pres">
      <dgm:prSet presAssocID="{74665A9F-313F-4DE0-A4CA-D2D371F7233B}" presName="hierChild5" presStyleCnt="0"/>
      <dgm:spPr/>
    </dgm:pt>
    <dgm:pt modelId="{FA196745-3973-4D8F-986F-2E305045B739}" type="pres">
      <dgm:prSet presAssocID="{E7E1BCB3-B75B-4DBF-A873-5F2CFB63F5F4}" presName="Name37" presStyleLbl="parChTrans1D4" presStyleIdx="2" presStyleCnt="5"/>
      <dgm:spPr/>
      <dgm:t>
        <a:bodyPr/>
        <a:lstStyle/>
        <a:p>
          <a:endParaRPr lang="es-CO"/>
        </a:p>
      </dgm:t>
    </dgm:pt>
    <dgm:pt modelId="{052A9007-75DB-49FB-93B7-8AB311F022C1}" type="pres">
      <dgm:prSet presAssocID="{A5155E5E-414F-4084-96C8-7DAB450FB96E}" presName="hierRoot2" presStyleCnt="0">
        <dgm:presLayoutVars>
          <dgm:hierBranch val="init"/>
        </dgm:presLayoutVars>
      </dgm:prSet>
      <dgm:spPr/>
    </dgm:pt>
    <dgm:pt modelId="{EBB987B0-E178-465D-9B09-11C0B2949C29}" type="pres">
      <dgm:prSet presAssocID="{A5155E5E-414F-4084-96C8-7DAB450FB96E}" presName="rootComposite" presStyleCnt="0"/>
      <dgm:spPr/>
    </dgm:pt>
    <dgm:pt modelId="{63A6DAD4-3BFB-43DB-9FBA-9C24B9FE7B71}" type="pres">
      <dgm:prSet presAssocID="{A5155E5E-414F-4084-96C8-7DAB450FB96E}" presName="rootText" presStyleLbl="node4" presStyleIdx="2" presStyleCnt="5" custScaleX="176271" custLinFactX="-19980" custLinFactNeighborX="-100000" custLinFactNeighborY="44938">
        <dgm:presLayoutVars>
          <dgm:chPref val="3"/>
        </dgm:presLayoutVars>
      </dgm:prSet>
      <dgm:spPr/>
      <dgm:t>
        <a:bodyPr/>
        <a:lstStyle/>
        <a:p>
          <a:endParaRPr lang="es-CO"/>
        </a:p>
      </dgm:t>
    </dgm:pt>
    <dgm:pt modelId="{D1EED982-DE89-4965-B5C5-CDE9C11AAABE}" type="pres">
      <dgm:prSet presAssocID="{A5155E5E-414F-4084-96C8-7DAB450FB96E}" presName="rootConnector" presStyleLbl="node4" presStyleIdx="2" presStyleCnt="5"/>
      <dgm:spPr/>
      <dgm:t>
        <a:bodyPr/>
        <a:lstStyle/>
        <a:p>
          <a:endParaRPr lang="es-CO"/>
        </a:p>
      </dgm:t>
    </dgm:pt>
    <dgm:pt modelId="{01865FCA-988C-4AC3-8EC6-7F91DDBD4E84}" type="pres">
      <dgm:prSet presAssocID="{A5155E5E-414F-4084-96C8-7DAB450FB96E}" presName="hierChild4" presStyleCnt="0"/>
      <dgm:spPr/>
    </dgm:pt>
    <dgm:pt modelId="{980046C2-8417-44BC-9933-8383B67DD438}" type="pres">
      <dgm:prSet presAssocID="{A5155E5E-414F-4084-96C8-7DAB450FB96E}" presName="hierChild5" presStyleCnt="0"/>
      <dgm:spPr/>
    </dgm:pt>
    <dgm:pt modelId="{36290F41-1C5C-48FA-AD41-A1F24074C4DF}" type="pres">
      <dgm:prSet presAssocID="{AF865CE1-A82C-43DD-9603-E987E094238F}" presName="Name37" presStyleLbl="parChTrans1D4" presStyleIdx="3" presStyleCnt="5"/>
      <dgm:spPr/>
      <dgm:t>
        <a:bodyPr/>
        <a:lstStyle/>
        <a:p>
          <a:endParaRPr lang="es-CO"/>
        </a:p>
      </dgm:t>
    </dgm:pt>
    <dgm:pt modelId="{2B70B25E-6A40-4E79-B3FF-1D821A1DC915}" type="pres">
      <dgm:prSet presAssocID="{38241738-7178-4173-AB43-F1FE1DD733FD}" presName="hierRoot2" presStyleCnt="0">
        <dgm:presLayoutVars>
          <dgm:hierBranch val="init"/>
        </dgm:presLayoutVars>
      </dgm:prSet>
      <dgm:spPr/>
    </dgm:pt>
    <dgm:pt modelId="{00020ADF-DB3F-4938-8526-61FB976B3D44}" type="pres">
      <dgm:prSet presAssocID="{38241738-7178-4173-AB43-F1FE1DD733FD}" presName="rootComposite" presStyleCnt="0"/>
      <dgm:spPr/>
    </dgm:pt>
    <dgm:pt modelId="{67A43272-1DAC-4777-855D-BF23CC242360}" type="pres">
      <dgm:prSet presAssocID="{38241738-7178-4173-AB43-F1FE1DD733FD}" presName="rootText" presStyleLbl="node4" presStyleIdx="3" presStyleCnt="5" custScaleX="157018" custLinFactNeighborX="82766" custLinFactNeighborY="-97061">
        <dgm:presLayoutVars>
          <dgm:chPref val="3"/>
        </dgm:presLayoutVars>
      </dgm:prSet>
      <dgm:spPr/>
      <dgm:t>
        <a:bodyPr/>
        <a:lstStyle/>
        <a:p>
          <a:endParaRPr lang="es-CO"/>
        </a:p>
      </dgm:t>
    </dgm:pt>
    <dgm:pt modelId="{A0A8297C-C4B5-4463-B053-D62162DA22F5}" type="pres">
      <dgm:prSet presAssocID="{38241738-7178-4173-AB43-F1FE1DD733FD}" presName="rootConnector" presStyleLbl="node4" presStyleIdx="3" presStyleCnt="5"/>
      <dgm:spPr/>
      <dgm:t>
        <a:bodyPr/>
        <a:lstStyle/>
        <a:p>
          <a:endParaRPr lang="es-CO"/>
        </a:p>
      </dgm:t>
    </dgm:pt>
    <dgm:pt modelId="{CCE11166-58F0-4225-B84E-F2E81DE38D0B}" type="pres">
      <dgm:prSet presAssocID="{38241738-7178-4173-AB43-F1FE1DD733FD}" presName="hierChild4" presStyleCnt="0"/>
      <dgm:spPr/>
    </dgm:pt>
    <dgm:pt modelId="{3885EB32-CCB0-4A63-BE41-949C031AABBB}" type="pres">
      <dgm:prSet presAssocID="{38241738-7178-4173-AB43-F1FE1DD733FD}" presName="hierChild5" presStyleCnt="0"/>
      <dgm:spPr/>
    </dgm:pt>
    <dgm:pt modelId="{54876D76-527E-40C3-A668-88A645A44928}" type="pres">
      <dgm:prSet presAssocID="{93739DAA-DE29-4F05-B291-B21FA4CC20D8}" presName="hierChild5" presStyleCnt="0"/>
      <dgm:spPr/>
    </dgm:pt>
    <dgm:pt modelId="{FF4FA101-9BE3-479F-AC43-008B0A2EE134}" type="pres">
      <dgm:prSet presAssocID="{723822D3-DDE6-45A5-86AD-CC01026322A8}" presName="Name37" presStyleLbl="parChTrans1D3" presStyleIdx="1" presStyleCnt="5"/>
      <dgm:spPr/>
      <dgm:t>
        <a:bodyPr/>
        <a:lstStyle/>
        <a:p>
          <a:endParaRPr lang="es-CO"/>
        </a:p>
      </dgm:t>
    </dgm:pt>
    <dgm:pt modelId="{B63CB562-8DA1-460D-B59C-096DA693468B}" type="pres">
      <dgm:prSet presAssocID="{5DAF9274-2CD0-4A0D-8757-7E1ED9E18ACD}" presName="hierRoot2" presStyleCnt="0">
        <dgm:presLayoutVars>
          <dgm:hierBranch val="init"/>
        </dgm:presLayoutVars>
      </dgm:prSet>
      <dgm:spPr/>
    </dgm:pt>
    <dgm:pt modelId="{4711039F-80F0-4FD7-BFA0-963FFE94A0F2}" type="pres">
      <dgm:prSet presAssocID="{5DAF9274-2CD0-4A0D-8757-7E1ED9E18ACD}" presName="rootComposite" presStyleCnt="0"/>
      <dgm:spPr/>
    </dgm:pt>
    <dgm:pt modelId="{0D30B40A-DD0E-4685-83FD-F8BCAC752EC7}" type="pres">
      <dgm:prSet presAssocID="{5DAF9274-2CD0-4A0D-8757-7E1ED9E18ACD}" presName="rootText" presStyleLbl="node3" presStyleIdx="1" presStyleCnt="2" custScaleX="442561" custLinFactX="35328" custLinFactY="79202" custLinFactNeighborX="100000" custLinFactNeighborY="100000">
        <dgm:presLayoutVars>
          <dgm:chPref val="3"/>
        </dgm:presLayoutVars>
      </dgm:prSet>
      <dgm:spPr/>
      <dgm:t>
        <a:bodyPr/>
        <a:lstStyle/>
        <a:p>
          <a:endParaRPr lang="es-ES"/>
        </a:p>
      </dgm:t>
    </dgm:pt>
    <dgm:pt modelId="{15F4A1AC-ED66-49D4-B96C-91A89C39D7F7}" type="pres">
      <dgm:prSet presAssocID="{5DAF9274-2CD0-4A0D-8757-7E1ED9E18ACD}" presName="rootConnector" presStyleLbl="node3" presStyleIdx="1" presStyleCnt="2"/>
      <dgm:spPr/>
      <dgm:t>
        <a:bodyPr/>
        <a:lstStyle/>
        <a:p>
          <a:endParaRPr lang="es-CO"/>
        </a:p>
      </dgm:t>
    </dgm:pt>
    <dgm:pt modelId="{C695F79F-9FD5-46E4-8CA0-3E45CAD2E6A1}" type="pres">
      <dgm:prSet presAssocID="{5DAF9274-2CD0-4A0D-8757-7E1ED9E18ACD}" presName="hierChild4" presStyleCnt="0"/>
      <dgm:spPr/>
    </dgm:pt>
    <dgm:pt modelId="{23D6CC2B-9ACF-4646-87C3-571DEFA740F3}" type="pres">
      <dgm:prSet presAssocID="{A978E7A8-3331-4194-8F99-481FC2F04EC6}" presName="Name37" presStyleLbl="parChTrans1D4" presStyleIdx="4" presStyleCnt="5"/>
      <dgm:spPr/>
      <dgm:t>
        <a:bodyPr/>
        <a:lstStyle/>
        <a:p>
          <a:endParaRPr lang="es-CO"/>
        </a:p>
      </dgm:t>
    </dgm:pt>
    <dgm:pt modelId="{810D5E41-5429-4B9E-9F0F-B056F0D08AD7}" type="pres">
      <dgm:prSet presAssocID="{D727E5F5-4B0B-4357-AC1E-A37DE3F269A9}" presName="hierRoot2" presStyleCnt="0">
        <dgm:presLayoutVars>
          <dgm:hierBranch val="init"/>
        </dgm:presLayoutVars>
      </dgm:prSet>
      <dgm:spPr/>
    </dgm:pt>
    <dgm:pt modelId="{C8918697-D8B9-46C4-B2DD-F13C7E8687F9}" type="pres">
      <dgm:prSet presAssocID="{D727E5F5-4B0B-4357-AC1E-A37DE3F269A9}" presName="rootComposite" presStyleCnt="0"/>
      <dgm:spPr/>
    </dgm:pt>
    <dgm:pt modelId="{EA518500-21E9-4B5F-B811-A191570D70A4}" type="pres">
      <dgm:prSet presAssocID="{D727E5F5-4B0B-4357-AC1E-A37DE3F269A9}" presName="rootText" presStyleLbl="node4" presStyleIdx="4" presStyleCnt="5" custScaleX="384339" custScaleY="321891" custLinFactY="84844" custLinFactNeighborX="86557" custLinFactNeighborY="100000">
        <dgm:presLayoutVars>
          <dgm:chPref val="3"/>
        </dgm:presLayoutVars>
      </dgm:prSet>
      <dgm:spPr/>
      <dgm:t>
        <a:bodyPr/>
        <a:lstStyle/>
        <a:p>
          <a:endParaRPr lang="es-ES"/>
        </a:p>
      </dgm:t>
    </dgm:pt>
    <dgm:pt modelId="{C072E263-8F63-4810-8BAD-4651AD5C7605}" type="pres">
      <dgm:prSet presAssocID="{D727E5F5-4B0B-4357-AC1E-A37DE3F269A9}" presName="rootConnector" presStyleLbl="node4" presStyleIdx="4" presStyleCnt="5"/>
      <dgm:spPr/>
      <dgm:t>
        <a:bodyPr/>
        <a:lstStyle/>
        <a:p>
          <a:endParaRPr lang="es-CO"/>
        </a:p>
      </dgm:t>
    </dgm:pt>
    <dgm:pt modelId="{4F35810D-2129-4A97-8411-0BC52808A653}" type="pres">
      <dgm:prSet presAssocID="{D727E5F5-4B0B-4357-AC1E-A37DE3F269A9}" presName="hierChild4" presStyleCnt="0"/>
      <dgm:spPr/>
    </dgm:pt>
    <dgm:pt modelId="{38CB6DE7-0190-4086-B518-52A974C61043}" type="pres">
      <dgm:prSet presAssocID="{D727E5F5-4B0B-4357-AC1E-A37DE3F269A9}" presName="hierChild5" presStyleCnt="0"/>
      <dgm:spPr/>
    </dgm:pt>
    <dgm:pt modelId="{C889223C-3F5F-4244-A646-1D598C9D6678}" type="pres">
      <dgm:prSet presAssocID="{5DAF9274-2CD0-4A0D-8757-7E1ED9E18ACD}" presName="hierChild5" presStyleCnt="0"/>
      <dgm:spPr/>
    </dgm:pt>
    <dgm:pt modelId="{DB279C44-4E08-49C4-8609-D80FD265AF92}" type="pres">
      <dgm:prSet presAssocID="{C4ED3987-B122-46EC-BAC7-ADC5A0702A73}" presName="hierChild5" presStyleCnt="0"/>
      <dgm:spPr/>
    </dgm:pt>
    <dgm:pt modelId="{5406B17F-9F79-44D3-AAA2-C67D62C3A4EB}" type="pres">
      <dgm:prSet presAssocID="{A48DCB2A-8904-4F61-949B-35D33836176A}" presName="Name111" presStyleLbl="parChTrans1D3" presStyleIdx="2" presStyleCnt="5"/>
      <dgm:spPr/>
      <dgm:t>
        <a:bodyPr/>
        <a:lstStyle/>
        <a:p>
          <a:endParaRPr lang="es-CO"/>
        </a:p>
      </dgm:t>
    </dgm:pt>
    <dgm:pt modelId="{42E8DD9E-3215-4BA9-9E91-99DD28C514CF}" type="pres">
      <dgm:prSet presAssocID="{16F916ED-F2F0-4A16-93D0-701A046A7603}" presName="hierRoot3" presStyleCnt="0">
        <dgm:presLayoutVars>
          <dgm:hierBranch val="init"/>
        </dgm:presLayoutVars>
      </dgm:prSet>
      <dgm:spPr/>
    </dgm:pt>
    <dgm:pt modelId="{1071E7F5-4D11-4E8D-9D9F-5D96528F6FEB}" type="pres">
      <dgm:prSet presAssocID="{16F916ED-F2F0-4A16-93D0-701A046A7603}" presName="rootComposite3" presStyleCnt="0"/>
      <dgm:spPr/>
    </dgm:pt>
    <dgm:pt modelId="{DBDE813D-5D17-4F19-868E-EB95CA4B1066}" type="pres">
      <dgm:prSet presAssocID="{16F916ED-F2F0-4A16-93D0-701A046A7603}" presName="rootText3" presStyleLbl="asst2" presStyleIdx="0" presStyleCnt="3" custScaleX="251681" custScaleY="89983" custLinFactY="7054" custLinFactNeighborX="-37384" custLinFactNeighborY="100000">
        <dgm:presLayoutVars>
          <dgm:chPref val="3"/>
        </dgm:presLayoutVars>
      </dgm:prSet>
      <dgm:spPr/>
      <dgm:t>
        <a:bodyPr/>
        <a:lstStyle/>
        <a:p>
          <a:endParaRPr lang="es-ES"/>
        </a:p>
      </dgm:t>
    </dgm:pt>
    <dgm:pt modelId="{7D2D413C-3EF3-4464-BB6C-CD8AFD915BC5}" type="pres">
      <dgm:prSet presAssocID="{16F916ED-F2F0-4A16-93D0-701A046A7603}" presName="rootConnector3" presStyleLbl="asst2" presStyleIdx="0" presStyleCnt="3"/>
      <dgm:spPr/>
      <dgm:t>
        <a:bodyPr/>
        <a:lstStyle/>
        <a:p>
          <a:endParaRPr lang="es-CO"/>
        </a:p>
      </dgm:t>
    </dgm:pt>
    <dgm:pt modelId="{A6B11667-46CA-48D3-A5A7-3457C9BB69E7}" type="pres">
      <dgm:prSet presAssocID="{16F916ED-F2F0-4A16-93D0-701A046A7603}" presName="hierChild6" presStyleCnt="0"/>
      <dgm:spPr/>
    </dgm:pt>
    <dgm:pt modelId="{A6205794-391C-479C-95A6-5F1AEF97DE51}" type="pres">
      <dgm:prSet presAssocID="{16F916ED-F2F0-4A16-93D0-701A046A7603}" presName="hierChild7" presStyleCnt="0"/>
      <dgm:spPr/>
    </dgm:pt>
    <dgm:pt modelId="{C916D257-8DC6-416C-AA57-B0781F5A1245}" type="pres">
      <dgm:prSet presAssocID="{224B84F1-E80E-46B4-961E-F12297EE6D5C}" presName="Name111" presStyleLbl="parChTrans1D3" presStyleIdx="3" presStyleCnt="5"/>
      <dgm:spPr/>
      <dgm:t>
        <a:bodyPr/>
        <a:lstStyle/>
        <a:p>
          <a:endParaRPr lang="es-CO"/>
        </a:p>
      </dgm:t>
    </dgm:pt>
    <dgm:pt modelId="{0D6E4D5A-295D-4132-A848-A930EC217E0D}" type="pres">
      <dgm:prSet presAssocID="{361AB320-0862-42DC-85F5-03334E2967D3}" presName="hierRoot3" presStyleCnt="0">
        <dgm:presLayoutVars>
          <dgm:hierBranch val="init"/>
        </dgm:presLayoutVars>
      </dgm:prSet>
      <dgm:spPr/>
    </dgm:pt>
    <dgm:pt modelId="{D51B161F-8807-4EB7-8D24-F547523FE6E0}" type="pres">
      <dgm:prSet presAssocID="{361AB320-0862-42DC-85F5-03334E2967D3}" presName="rootComposite3" presStyleCnt="0"/>
      <dgm:spPr/>
    </dgm:pt>
    <dgm:pt modelId="{ED4B7546-B474-42D5-8F97-C964CE0C60D1}" type="pres">
      <dgm:prSet presAssocID="{361AB320-0862-42DC-85F5-03334E2967D3}" presName="rootText3" presStyleLbl="asst2" presStyleIdx="1" presStyleCnt="3" custScaleX="249603" custScaleY="108380" custLinFactX="-110065" custLinFactNeighborX="-200000" custLinFactNeighborY="-23029">
        <dgm:presLayoutVars>
          <dgm:chPref val="3"/>
        </dgm:presLayoutVars>
      </dgm:prSet>
      <dgm:spPr/>
      <dgm:t>
        <a:bodyPr/>
        <a:lstStyle/>
        <a:p>
          <a:endParaRPr lang="es-ES"/>
        </a:p>
      </dgm:t>
    </dgm:pt>
    <dgm:pt modelId="{EF619B3F-E476-4C41-9852-DC9B87C4B2B2}" type="pres">
      <dgm:prSet presAssocID="{361AB320-0862-42DC-85F5-03334E2967D3}" presName="rootConnector3" presStyleLbl="asst2" presStyleIdx="1" presStyleCnt="3"/>
      <dgm:spPr/>
      <dgm:t>
        <a:bodyPr/>
        <a:lstStyle/>
        <a:p>
          <a:endParaRPr lang="es-CO"/>
        </a:p>
      </dgm:t>
    </dgm:pt>
    <dgm:pt modelId="{0675B725-074E-4CB8-84E5-8C37B25A9566}" type="pres">
      <dgm:prSet presAssocID="{361AB320-0862-42DC-85F5-03334E2967D3}" presName="hierChild6" presStyleCnt="0"/>
      <dgm:spPr/>
    </dgm:pt>
    <dgm:pt modelId="{AE867D96-CB20-4EFA-9073-E81D32265B65}" type="pres">
      <dgm:prSet presAssocID="{361AB320-0862-42DC-85F5-03334E2967D3}" presName="hierChild7" presStyleCnt="0"/>
      <dgm:spPr/>
    </dgm:pt>
    <dgm:pt modelId="{FDD0FB55-DE4A-4AFF-B729-F9F1960290AD}" type="pres">
      <dgm:prSet presAssocID="{17AD4A13-569C-402C-9F8D-4633A7177C06}" presName="Name111" presStyleLbl="parChTrans1D3" presStyleIdx="4" presStyleCnt="5"/>
      <dgm:spPr/>
      <dgm:t>
        <a:bodyPr/>
        <a:lstStyle/>
        <a:p>
          <a:endParaRPr lang="es-CO"/>
        </a:p>
      </dgm:t>
    </dgm:pt>
    <dgm:pt modelId="{56FEED15-BD04-4405-A6AC-4AD18EC0500B}" type="pres">
      <dgm:prSet presAssocID="{CC4DF56A-C1B8-4802-8BDE-CE7924E03FC3}" presName="hierRoot3" presStyleCnt="0">
        <dgm:presLayoutVars>
          <dgm:hierBranch val="init"/>
        </dgm:presLayoutVars>
      </dgm:prSet>
      <dgm:spPr/>
    </dgm:pt>
    <dgm:pt modelId="{A181BA35-F6C0-4448-9649-DFE445B2D21D}" type="pres">
      <dgm:prSet presAssocID="{CC4DF56A-C1B8-4802-8BDE-CE7924E03FC3}" presName="rootComposite3" presStyleCnt="0"/>
      <dgm:spPr/>
    </dgm:pt>
    <dgm:pt modelId="{42349337-79AF-4E33-8F42-37288570AFE7}" type="pres">
      <dgm:prSet presAssocID="{CC4DF56A-C1B8-4802-8BDE-CE7924E03FC3}" presName="rootText3" presStyleLbl="asst2" presStyleIdx="2" presStyleCnt="3" custScaleX="251680" custScaleY="92250" custLinFactNeighborX="-37384" custLinFactNeighborY="72236">
        <dgm:presLayoutVars>
          <dgm:chPref val="3"/>
        </dgm:presLayoutVars>
      </dgm:prSet>
      <dgm:spPr/>
      <dgm:t>
        <a:bodyPr/>
        <a:lstStyle/>
        <a:p>
          <a:endParaRPr lang="es-CO"/>
        </a:p>
      </dgm:t>
    </dgm:pt>
    <dgm:pt modelId="{3CA70407-9AED-4D35-BE2E-3E186D37510B}" type="pres">
      <dgm:prSet presAssocID="{CC4DF56A-C1B8-4802-8BDE-CE7924E03FC3}" presName="rootConnector3" presStyleLbl="asst2" presStyleIdx="2" presStyleCnt="3"/>
      <dgm:spPr/>
      <dgm:t>
        <a:bodyPr/>
        <a:lstStyle/>
        <a:p>
          <a:endParaRPr lang="es-CO"/>
        </a:p>
      </dgm:t>
    </dgm:pt>
    <dgm:pt modelId="{7326EB24-9122-453E-A933-29D5D581D1DB}" type="pres">
      <dgm:prSet presAssocID="{CC4DF56A-C1B8-4802-8BDE-CE7924E03FC3}" presName="hierChild6" presStyleCnt="0"/>
      <dgm:spPr/>
    </dgm:pt>
    <dgm:pt modelId="{D085FAF7-4C47-4767-AF31-F78B0B71CAA2}" type="pres">
      <dgm:prSet presAssocID="{CC4DF56A-C1B8-4802-8BDE-CE7924E03FC3}" presName="hierChild7" presStyleCnt="0"/>
      <dgm:spPr/>
    </dgm:pt>
    <dgm:pt modelId="{7A52F447-A424-44F3-8684-8D1F50872F71}" type="pres">
      <dgm:prSet presAssocID="{E5A04205-F26E-4DEE-B020-E21FF3593671}" presName="hierChild3" presStyleCnt="0"/>
      <dgm:spPr/>
    </dgm:pt>
  </dgm:ptLst>
  <dgm:cxnLst>
    <dgm:cxn modelId="{D582B6CE-2B33-4FE8-B12F-36CD6E034352}" srcId="{C4ED3987-B122-46EC-BAC7-ADC5A0702A73}" destId="{CC4DF56A-C1B8-4802-8BDE-CE7924E03FC3}" srcOrd="2" destOrd="0" parTransId="{17AD4A13-569C-402C-9F8D-4633A7177C06}" sibTransId="{351B645E-297B-430C-BB07-9B0D8D8F8031}"/>
    <dgm:cxn modelId="{5AFF1EEA-7856-411B-A43A-19EBF78C821D}" type="presOf" srcId="{93739DAA-DE29-4F05-B291-B21FA4CC20D8}" destId="{CB928399-6D99-424D-BFE1-06D463A05C73}" srcOrd="0" destOrd="0" presId="urn:microsoft.com/office/officeart/2005/8/layout/orgChart1"/>
    <dgm:cxn modelId="{A2340809-BC30-4744-B0B0-E9738C0073BC}" type="presOf" srcId="{D727E5F5-4B0B-4357-AC1E-A37DE3F269A9}" destId="{C072E263-8F63-4810-8BAD-4651AD5C7605}" srcOrd="1" destOrd="0" presId="urn:microsoft.com/office/officeart/2005/8/layout/orgChart1"/>
    <dgm:cxn modelId="{799969F8-FC49-4E1E-9708-BB54998C4E3A}" type="presOf" srcId="{052860A8-A3CC-4FB1-83A5-45BF7ECEB12D}" destId="{68192712-CCE4-492E-9A86-1D335F8AEA13}" srcOrd="0" destOrd="0" presId="urn:microsoft.com/office/officeart/2005/8/layout/orgChart1"/>
    <dgm:cxn modelId="{906B542A-4AAD-416E-9A78-6DF8862B3D26}" type="presOf" srcId="{16F916ED-F2F0-4A16-93D0-701A046A7603}" destId="{7D2D413C-3EF3-4464-BB6C-CD8AFD915BC5}" srcOrd="1" destOrd="0" presId="urn:microsoft.com/office/officeart/2005/8/layout/orgChart1"/>
    <dgm:cxn modelId="{6B43E060-AD80-4602-B022-C8FCF3C23557}" type="presOf" srcId="{38241738-7178-4173-AB43-F1FE1DD733FD}" destId="{A0A8297C-C4B5-4463-B053-D62162DA22F5}" srcOrd="1" destOrd="0" presId="urn:microsoft.com/office/officeart/2005/8/layout/orgChart1"/>
    <dgm:cxn modelId="{95CA4526-AF56-49C0-B743-B03941C8BD9D}" srcId="{26F84746-05D9-47F7-AEC0-F3931F646885}" destId="{E5A04205-F26E-4DEE-B020-E21FF3593671}" srcOrd="0" destOrd="0" parTransId="{01CA2D71-A56D-48ED-B3A9-634D8AFAC385}" sibTransId="{15BB2E53-5DAC-4AB4-B9C7-64717A38E6E8}"/>
    <dgm:cxn modelId="{AFE2319D-00A0-4059-8722-3CF3805970F0}" type="presOf" srcId="{576035EA-3F23-404C-A7D4-0A771F04BA7B}" destId="{09A8C41D-521F-48C3-AF3A-0ADD5DF9375B}" srcOrd="1" destOrd="0" presId="urn:microsoft.com/office/officeart/2005/8/layout/orgChart1"/>
    <dgm:cxn modelId="{EF37FFB2-1E5D-45C4-8F37-0E78E02E5F5F}" type="presOf" srcId="{38241738-7178-4173-AB43-F1FE1DD733FD}" destId="{67A43272-1DAC-4777-855D-BF23CC242360}" srcOrd="0" destOrd="0" presId="urn:microsoft.com/office/officeart/2005/8/layout/orgChart1"/>
    <dgm:cxn modelId="{388C2656-54AC-49E9-A32A-AD7D6160195F}" srcId="{5DAF9274-2CD0-4A0D-8757-7E1ED9E18ACD}" destId="{D727E5F5-4B0B-4357-AC1E-A37DE3F269A9}" srcOrd="0" destOrd="0" parTransId="{A978E7A8-3331-4194-8F99-481FC2F04EC6}" sibTransId="{501F746A-C2D2-43CE-B965-56CC572D7C8F}"/>
    <dgm:cxn modelId="{CEBFB236-F995-4BB8-A0AF-C2702ADD6FD8}" type="presOf" srcId="{16F916ED-F2F0-4A16-93D0-701A046A7603}" destId="{DBDE813D-5D17-4F19-868E-EB95CA4B1066}" srcOrd="0" destOrd="0" presId="urn:microsoft.com/office/officeart/2005/8/layout/orgChart1"/>
    <dgm:cxn modelId="{FF5CDEEA-5A54-4A4D-9BAB-67CF7FCF649E}" type="presOf" srcId="{C4ED3987-B122-46EC-BAC7-ADC5A0702A73}" destId="{0AD4EDB3-5585-4329-803B-49AF3CBC0E27}" srcOrd="1" destOrd="0" presId="urn:microsoft.com/office/officeart/2005/8/layout/orgChart1"/>
    <dgm:cxn modelId="{B692215E-4CE8-4714-819A-338A42CD48B0}" srcId="{93739DAA-DE29-4F05-B291-B21FA4CC20D8}" destId="{38241738-7178-4173-AB43-F1FE1DD733FD}" srcOrd="3" destOrd="0" parTransId="{AF865CE1-A82C-43DD-9603-E987E094238F}" sibTransId="{8A66986D-16CD-4520-A35F-9A060E0B1091}"/>
    <dgm:cxn modelId="{8348D3BF-E942-4716-B635-E472E97E5CD3}" srcId="{93739DAA-DE29-4F05-B291-B21FA4CC20D8}" destId="{576035EA-3F23-404C-A7D4-0A771F04BA7B}" srcOrd="0" destOrd="0" parTransId="{3710CA45-0E18-4E31-8503-B0E65809049D}" sibTransId="{1D71EC4E-B91F-4A31-9DD6-EC4AF93244BD}"/>
    <dgm:cxn modelId="{6520D7CD-DB61-4A6F-9606-705E19B6E38C}" type="presOf" srcId="{361AB320-0862-42DC-85F5-03334E2967D3}" destId="{ED4B7546-B474-42D5-8F97-C964CE0C60D1}" srcOrd="0" destOrd="0" presId="urn:microsoft.com/office/officeart/2005/8/layout/orgChart1"/>
    <dgm:cxn modelId="{2E51A231-19A4-470E-8DED-1D32CC2F556B}" type="presOf" srcId="{5DAF9274-2CD0-4A0D-8757-7E1ED9E18ACD}" destId="{15F4A1AC-ED66-49D4-B96C-91A89C39D7F7}" srcOrd="1" destOrd="0" presId="urn:microsoft.com/office/officeart/2005/8/layout/orgChart1"/>
    <dgm:cxn modelId="{382E6CDB-A291-4BEB-9009-7E77CAB6C12E}" type="presOf" srcId="{26F84746-05D9-47F7-AEC0-F3931F646885}" destId="{6626557A-A4AD-4612-B8A4-F2A8C9E1E2D3}" srcOrd="0" destOrd="0" presId="urn:microsoft.com/office/officeart/2005/8/layout/orgChart1"/>
    <dgm:cxn modelId="{B4916873-8A6E-4240-90AD-13AF452A2DF2}" type="presOf" srcId="{CC4DF56A-C1B8-4802-8BDE-CE7924E03FC3}" destId="{3CA70407-9AED-4D35-BE2E-3E186D37510B}" srcOrd="1" destOrd="0" presId="urn:microsoft.com/office/officeart/2005/8/layout/orgChart1"/>
    <dgm:cxn modelId="{9E671870-CE3C-432F-8EB6-F74C9B897498}" srcId="{C4ED3987-B122-46EC-BAC7-ADC5A0702A73}" destId="{16F916ED-F2F0-4A16-93D0-701A046A7603}" srcOrd="0" destOrd="0" parTransId="{A48DCB2A-8904-4F61-949B-35D33836176A}" sibTransId="{07BF5B44-3102-4C87-AC82-00BB6A60F178}"/>
    <dgm:cxn modelId="{5EBD608A-9D88-41EC-B7B3-57B1B79CF03B}" type="presOf" srcId="{A5155E5E-414F-4084-96C8-7DAB450FB96E}" destId="{D1EED982-DE89-4965-B5C5-CDE9C11AAABE}" srcOrd="1" destOrd="0" presId="urn:microsoft.com/office/officeart/2005/8/layout/orgChart1"/>
    <dgm:cxn modelId="{41FFE3E2-D889-4431-AE93-9048E19CA6CA}" type="presOf" srcId="{A48DCB2A-8904-4F61-949B-35D33836176A}" destId="{5406B17F-9F79-44D3-AAA2-C67D62C3A4EB}" srcOrd="0" destOrd="0" presId="urn:microsoft.com/office/officeart/2005/8/layout/orgChart1"/>
    <dgm:cxn modelId="{620B1CC5-15BC-473B-A261-9F20CE15DEB3}" srcId="{C4ED3987-B122-46EC-BAC7-ADC5A0702A73}" destId="{5DAF9274-2CD0-4A0D-8757-7E1ED9E18ACD}" srcOrd="4" destOrd="0" parTransId="{723822D3-DDE6-45A5-86AD-CC01026322A8}" sibTransId="{5FD1A486-FAC4-4A1F-B245-B80A3976CD7E}"/>
    <dgm:cxn modelId="{72C0D5FD-5428-4ED0-875D-79B49F997563}" type="presOf" srcId="{5DAF9274-2CD0-4A0D-8757-7E1ED9E18ACD}" destId="{0D30B40A-DD0E-4685-83FD-F8BCAC752EC7}" srcOrd="0" destOrd="0" presId="urn:microsoft.com/office/officeart/2005/8/layout/orgChart1"/>
    <dgm:cxn modelId="{606048AF-89F9-4302-ACA4-333317D466F2}" srcId="{E5A04205-F26E-4DEE-B020-E21FF3593671}" destId="{C4ED3987-B122-46EC-BAC7-ADC5A0702A73}" srcOrd="0" destOrd="0" parTransId="{052860A8-A3CC-4FB1-83A5-45BF7ECEB12D}" sibTransId="{AE9BAA87-BF79-422C-9F0D-ECD5F273D9A9}"/>
    <dgm:cxn modelId="{7A3422DC-C54D-490D-9F54-7CC0C51926C9}" type="presOf" srcId="{E7E1BCB3-B75B-4DBF-A873-5F2CFB63F5F4}" destId="{FA196745-3973-4D8F-986F-2E305045B739}" srcOrd="0" destOrd="0" presId="urn:microsoft.com/office/officeart/2005/8/layout/orgChart1"/>
    <dgm:cxn modelId="{F5919E0E-7806-4E2B-BEFE-49C3789E6733}" type="presOf" srcId="{576035EA-3F23-404C-A7D4-0A771F04BA7B}" destId="{14E8581E-58E3-49DB-85B3-170030CD2104}" srcOrd="0" destOrd="0" presId="urn:microsoft.com/office/officeart/2005/8/layout/orgChart1"/>
    <dgm:cxn modelId="{990003F3-6FB5-4970-8DD7-E2CF8117AF38}" type="presOf" srcId="{CC4DF56A-C1B8-4802-8BDE-CE7924E03FC3}" destId="{42349337-79AF-4E33-8F42-37288570AFE7}" srcOrd="0" destOrd="0" presId="urn:microsoft.com/office/officeart/2005/8/layout/orgChart1"/>
    <dgm:cxn modelId="{FB88139B-6EF2-4537-93A1-60F1166E14E5}" srcId="{C4ED3987-B122-46EC-BAC7-ADC5A0702A73}" destId="{93739DAA-DE29-4F05-B291-B21FA4CC20D8}" srcOrd="3" destOrd="0" parTransId="{AE5E8B3A-09C4-442D-9E4E-5AC53A46598A}" sibTransId="{2CCAD41E-9A4D-4222-9555-05085E6753AE}"/>
    <dgm:cxn modelId="{A06B7033-A3BC-42BA-BEA6-3E416BB8F5FF}" type="presOf" srcId="{74665A9F-313F-4DE0-A4CA-D2D371F7233B}" destId="{908BDF0C-D203-4AC6-9194-D8CC8F352ECD}" srcOrd="0" destOrd="0" presId="urn:microsoft.com/office/officeart/2005/8/layout/orgChart1"/>
    <dgm:cxn modelId="{28EABF5E-8355-46AA-9DD3-5FD12E0E2873}" type="presOf" srcId="{723822D3-DDE6-45A5-86AD-CC01026322A8}" destId="{FF4FA101-9BE3-479F-AC43-008B0A2EE134}" srcOrd="0" destOrd="0" presId="urn:microsoft.com/office/officeart/2005/8/layout/orgChart1"/>
    <dgm:cxn modelId="{EA8A8F26-48D1-41B7-B03C-9D9021CE8A13}" type="presOf" srcId="{E5A04205-F26E-4DEE-B020-E21FF3593671}" destId="{67FB70BE-9160-42B5-9DA7-33464951E6BC}" srcOrd="0" destOrd="0" presId="urn:microsoft.com/office/officeart/2005/8/layout/orgChart1"/>
    <dgm:cxn modelId="{C4FAD883-47C5-4D7B-9DF3-FCF300ADBEAC}" type="presOf" srcId="{74665A9F-313F-4DE0-A4CA-D2D371F7233B}" destId="{31CB532C-7DDE-470D-85AF-CAB687FC4975}" srcOrd="1" destOrd="0" presId="urn:microsoft.com/office/officeart/2005/8/layout/orgChart1"/>
    <dgm:cxn modelId="{043E1218-AD76-47FD-B76D-E1B7AAFB8B64}" type="presOf" srcId="{E5A04205-F26E-4DEE-B020-E21FF3593671}" destId="{409694FB-B802-4970-A86E-195E3C9BAA11}" srcOrd="1" destOrd="0" presId="urn:microsoft.com/office/officeart/2005/8/layout/orgChart1"/>
    <dgm:cxn modelId="{10265690-46ED-4977-828A-A51FCBE75BFB}" type="presOf" srcId="{361AB320-0862-42DC-85F5-03334E2967D3}" destId="{EF619B3F-E476-4C41-9852-DC9B87C4B2B2}" srcOrd="1" destOrd="0" presId="urn:microsoft.com/office/officeart/2005/8/layout/orgChart1"/>
    <dgm:cxn modelId="{C5A08EFF-1123-4552-BCAE-1F94F1D82A10}" srcId="{C4ED3987-B122-46EC-BAC7-ADC5A0702A73}" destId="{361AB320-0862-42DC-85F5-03334E2967D3}" srcOrd="1" destOrd="0" parTransId="{224B84F1-E80E-46B4-961E-F12297EE6D5C}" sibTransId="{310F3F5D-18BB-448A-A429-FAA490579A1F}"/>
    <dgm:cxn modelId="{B6DD9101-FA22-46E8-9B01-EC1FFAA00B7B}" type="presOf" srcId="{AF865CE1-A82C-43DD-9603-E987E094238F}" destId="{36290F41-1C5C-48FA-AD41-A1F24074C4DF}" srcOrd="0" destOrd="0" presId="urn:microsoft.com/office/officeart/2005/8/layout/orgChart1"/>
    <dgm:cxn modelId="{7733E483-3BD9-4BAB-A378-B83623E127BC}" type="presOf" srcId="{224B84F1-E80E-46B4-961E-F12297EE6D5C}" destId="{C916D257-8DC6-416C-AA57-B0781F5A1245}" srcOrd="0" destOrd="0" presId="urn:microsoft.com/office/officeart/2005/8/layout/orgChart1"/>
    <dgm:cxn modelId="{7289C88D-FF18-42F9-9DB9-29D13C00709C}" type="presOf" srcId="{3710CA45-0E18-4E31-8503-B0E65809049D}" destId="{8D2C946E-9486-446F-9FAF-A510C96973D1}" srcOrd="0" destOrd="0" presId="urn:microsoft.com/office/officeart/2005/8/layout/orgChart1"/>
    <dgm:cxn modelId="{979DB8B2-32E3-47F4-97F5-468AB35C226D}" type="presOf" srcId="{A978E7A8-3331-4194-8F99-481FC2F04EC6}" destId="{23D6CC2B-9ACF-4646-87C3-571DEFA740F3}" srcOrd="0" destOrd="0" presId="urn:microsoft.com/office/officeart/2005/8/layout/orgChart1"/>
    <dgm:cxn modelId="{D93110A6-90C6-45B4-AF26-DE1F3EE04B06}" srcId="{93739DAA-DE29-4F05-B291-B21FA4CC20D8}" destId="{74665A9F-313F-4DE0-A4CA-D2D371F7233B}" srcOrd="1" destOrd="0" parTransId="{1B5CD0BD-F567-4E2F-B6A2-03504EF4B86D}" sibTransId="{CC12FAFC-15A2-442E-AF32-7A1A7912C36F}"/>
    <dgm:cxn modelId="{56166CFD-7C69-43DA-9D1F-D03186ED4962}" type="presOf" srcId="{17AD4A13-569C-402C-9F8D-4633A7177C06}" destId="{FDD0FB55-DE4A-4AFF-B729-F9F1960290AD}" srcOrd="0" destOrd="0" presId="urn:microsoft.com/office/officeart/2005/8/layout/orgChart1"/>
    <dgm:cxn modelId="{B5D96A78-8AA2-44B2-99CE-E7EA4C4A4B2D}" type="presOf" srcId="{D727E5F5-4B0B-4357-AC1E-A37DE3F269A9}" destId="{EA518500-21E9-4B5F-B811-A191570D70A4}" srcOrd="0" destOrd="0" presId="urn:microsoft.com/office/officeart/2005/8/layout/orgChart1"/>
    <dgm:cxn modelId="{24321C49-BDEC-4550-A121-787E4D2ECD11}" type="presOf" srcId="{AE5E8B3A-09C4-442D-9E4E-5AC53A46598A}" destId="{3B8D496D-AA24-4683-9F2B-D26374DF3916}" srcOrd="0" destOrd="0" presId="urn:microsoft.com/office/officeart/2005/8/layout/orgChart1"/>
    <dgm:cxn modelId="{DC0C80CE-53AA-4604-B0CE-EFD93BED25AF}" type="presOf" srcId="{C4ED3987-B122-46EC-BAC7-ADC5A0702A73}" destId="{4878D532-D75B-428C-83E3-2CC96400C7B6}" srcOrd="0" destOrd="0" presId="urn:microsoft.com/office/officeart/2005/8/layout/orgChart1"/>
    <dgm:cxn modelId="{A6E77A28-6879-4E69-B634-D88148B2F162}" srcId="{93739DAA-DE29-4F05-B291-B21FA4CC20D8}" destId="{A5155E5E-414F-4084-96C8-7DAB450FB96E}" srcOrd="2" destOrd="0" parTransId="{E7E1BCB3-B75B-4DBF-A873-5F2CFB63F5F4}" sibTransId="{41121C0F-0813-4B3F-8D9D-884073CBB0D4}"/>
    <dgm:cxn modelId="{01F6D664-72FF-4A51-9E73-179BC240A13D}" type="presOf" srcId="{1B5CD0BD-F567-4E2F-B6A2-03504EF4B86D}" destId="{76FE2111-F62A-45C3-BA7D-5F5A3A966FFB}" srcOrd="0" destOrd="0" presId="urn:microsoft.com/office/officeart/2005/8/layout/orgChart1"/>
    <dgm:cxn modelId="{BFE0AE94-FAC5-40AC-BA88-2957BB578ACC}" type="presOf" srcId="{A5155E5E-414F-4084-96C8-7DAB450FB96E}" destId="{63A6DAD4-3BFB-43DB-9FBA-9C24B9FE7B71}" srcOrd="0" destOrd="0" presId="urn:microsoft.com/office/officeart/2005/8/layout/orgChart1"/>
    <dgm:cxn modelId="{E6F6D92B-829E-417C-AB3C-318DEB04A2A8}" type="presOf" srcId="{93739DAA-DE29-4F05-B291-B21FA4CC20D8}" destId="{C2152AC6-7071-4365-96BA-1D3E983C8D6E}" srcOrd="1" destOrd="0" presId="urn:microsoft.com/office/officeart/2005/8/layout/orgChart1"/>
    <dgm:cxn modelId="{BFF81B53-69E6-4FA4-943C-E47551CB028E}" type="presParOf" srcId="{6626557A-A4AD-4612-B8A4-F2A8C9E1E2D3}" destId="{95B74701-1AEB-4A41-B468-2B505F91A9B3}" srcOrd="0" destOrd="0" presId="urn:microsoft.com/office/officeart/2005/8/layout/orgChart1"/>
    <dgm:cxn modelId="{AC59A729-FD56-44FE-8192-007A935E130F}" type="presParOf" srcId="{95B74701-1AEB-4A41-B468-2B505F91A9B3}" destId="{3F37376E-57E8-4809-B9D1-8B2D45D40597}" srcOrd="0" destOrd="0" presId="urn:microsoft.com/office/officeart/2005/8/layout/orgChart1"/>
    <dgm:cxn modelId="{8819C7CB-CAD7-49C2-B6BD-DFCBA4B229A4}" type="presParOf" srcId="{3F37376E-57E8-4809-B9D1-8B2D45D40597}" destId="{67FB70BE-9160-42B5-9DA7-33464951E6BC}" srcOrd="0" destOrd="0" presId="urn:microsoft.com/office/officeart/2005/8/layout/orgChart1"/>
    <dgm:cxn modelId="{C7B6B35E-3C39-4CC1-972E-19CF7A42ADF8}" type="presParOf" srcId="{3F37376E-57E8-4809-B9D1-8B2D45D40597}" destId="{409694FB-B802-4970-A86E-195E3C9BAA11}" srcOrd="1" destOrd="0" presId="urn:microsoft.com/office/officeart/2005/8/layout/orgChart1"/>
    <dgm:cxn modelId="{7C0528F3-84B6-4E0E-9A72-18FF092BC31E}" type="presParOf" srcId="{95B74701-1AEB-4A41-B468-2B505F91A9B3}" destId="{00D5D789-73BE-4BF0-A217-28DA2B68462E}" srcOrd="1" destOrd="0" presId="urn:microsoft.com/office/officeart/2005/8/layout/orgChart1"/>
    <dgm:cxn modelId="{227110FE-39CC-497A-BBB7-7D9CCE0C7BD9}" type="presParOf" srcId="{00D5D789-73BE-4BF0-A217-28DA2B68462E}" destId="{68192712-CCE4-492E-9A86-1D335F8AEA13}" srcOrd="0" destOrd="0" presId="urn:microsoft.com/office/officeart/2005/8/layout/orgChart1"/>
    <dgm:cxn modelId="{560CEE4B-6F88-41AE-B6E6-E4D98B9BF572}" type="presParOf" srcId="{00D5D789-73BE-4BF0-A217-28DA2B68462E}" destId="{7AEC919B-8141-4236-8FB0-13B6D340BE64}" srcOrd="1" destOrd="0" presId="urn:microsoft.com/office/officeart/2005/8/layout/orgChart1"/>
    <dgm:cxn modelId="{5C5050BC-8FB7-4C01-A972-21F2AD5DA88C}" type="presParOf" srcId="{7AEC919B-8141-4236-8FB0-13B6D340BE64}" destId="{C9A53758-39B7-47D5-867B-CEAD99595DD1}" srcOrd="0" destOrd="0" presId="urn:microsoft.com/office/officeart/2005/8/layout/orgChart1"/>
    <dgm:cxn modelId="{D7D95294-FCF1-4DFB-8A0B-C30D4630573D}" type="presParOf" srcId="{C9A53758-39B7-47D5-867B-CEAD99595DD1}" destId="{4878D532-D75B-428C-83E3-2CC96400C7B6}" srcOrd="0" destOrd="0" presId="urn:microsoft.com/office/officeart/2005/8/layout/orgChart1"/>
    <dgm:cxn modelId="{E7FC2E34-5A36-4273-A6E9-745000D9FFB0}" type="presParOf" srcId="{C9A53758-39B7-47D5-867B-CEAD99595DD1}" destId="{0AD4EDB3-5585-4329-803B-49AF3CBC0E27}" srcOrd="1" destOrd="0" presId="urn:microsoft.com/office/officeart/2005/8/layout/orgChart1"/>
    <dgm:cxn modelId="{65CCC8BE-0593-402A-A596-267549212935}" type="presParOf" srcId="{7AEC919B-8141-4236-8FB0-13B6D340BE64}" destId="{0AFF4DAA-14C0-44E4-B51C-8937A785A30C}" srcOrd="1" destOrd="0" presId="urn:microsoft.com/office/officeart/2005/8/layout/orgChart1"/>
    <dgm:cxn modelId="{7A3867AC-02AE-4738-928E-F338D412B6FA}" type="presParOf" srcId="{0AFF4DAA-14C0-44E4-B51C-8937A785A30C}" destId="{3B8D496D-AA24-4683-9F2B-D26374DF3916}" srcOrd="0" destOrd="0" presId="urn:microsoft.com/office/officeart/2005/8/layout/orgChart1"/>
    <dgm:cxn modelId="{142E2EAE-9868-4638-9768-E560CC1AF53B}" type="presParOf" srcId="{0AFF4DAA-14C0-44E4-B51C-8937A785A30C}" destId="{46C5654E-9219-4948-A79F-56A96A70FC43}" srcOrd="1" destOrd="0" presId="urn:microsoft.com/office/officeart/2005/8/layout/orgChart1"/>
    <dgm:cxn modelId="{78E265EE-5415-4B17-B66E-A9DBB42ED002}" type="presParOf" srcId="{46C5654E-9219-4948-A79F-56A96A70FC43}" destId="{6EA02584-23C8-47A4-B170-CD3446D12D65}" srcOrd="0" destOrd="0" presId="urn:microsoft.com/office/officeart/2005/8/layout/orgChart1"/>
    <dgm:cxn modelId="{8DF54B85-13F0-4148-8B8F-8F0B89FD3641}" type="presParOf" srcId="{6EA02584-23C8-47A4-B170-CD3446D12D65}" destId="{CB928399-6D99-424D-BFE1-06D463A05C73}" srcOrd="0" destOrd="0" presId="urn:microsoft.com/office/officeart/2005/8/layout/orgChart1"/>
    <dgm:cxn modelId="{4DD6B7E9-7647-4576-8147-C108FE2E025C}" type="presParOf" srcId="{6EA02584-23C8-47A4-B170-CD3446D12D65}" destId="{C2152AC6-7071-4365-96BA-1D3E983C8D6E}" srcOrd="1" destOrd="0" presId="urn:microsoft.com/office/officeart/2005/8/layout/orgChart1"/>
    <dgm:cxn modelId="{86351C39-43BE-45C7-B7A3-76BE226741C2}" type="presParOf" srcId="{46C5654E-9219-4948-A79F-56A96A70FC43}" destId="{AE44037B-440B-4310-A721-E9DBBB4E9FA1}" srcOrd="1" destOrd="0" presId="urn:microsoft.com/office/officeart/2005/8/layout/orgChart1"/>
    <dgm:cxn modelId="{7300D451-CDF7-45D5-8F69-DCBA07460EB1}" type="presParOf" srcId="{AE44037B-440B-4310-A721-E9DBBB4E9FA1}" destId="{8D2C946E-9486-446F-9FAF-A510C96973D1}" srcOrd="0" destOrd="0" presId="urn:microsoft.com/office/officeart/2005/8/layout/orgChart1"/>
    <dgm:cxn modelId="{5589F12E-9194-4FFE-9785-8B11AFF8B70C}" type="presParOf" srcId="{AE44037B-440B-4310-A721-E9DBBB4E9FA1}" destId="{030A7041-801F-4A8B-A4BA-5851625C27BD}" srcOrd="1" destOrd="0" presId="urn:microsoft.com/office/officeart/2005/8/layout/orgChart1"/>
    <dgm:cxn modelId="{D89EB742-B538-4CEB-9527-8CFFB1206490}" type="presParOf" srcId="{030A7041-801F-4A8B-A4BA-5851625C27BD}" destId="{F5DB8CA7-9E9E-4B9E-92E8-47CE22F21F86}" srcOrd="0" destOrd="0" presId="urn:microsoft.com/office/officeart/2005/8/layout/orgChart1"/>
    <dgm:cxn modelId="{DDF74949-6D10-4457-AFB3-C5CFA75B1454}" type="presParOf" srcId="{F5DB8CA7-9E9E-4B9E-92E8-47CE22F21F86}" destId="{14E8581E-58E3-49DB-85B3-170030CD2104}" srcOrd="0" destOrd="0" presId="urn:microsoft.com/office/officeart/2005/8/layout/orgChart1"/>
    <dgm:cxn modelId="{062AD955-07DB-4E7B-B327-DD6600EA0442}" type="presParOf" srcId="{F5DB8CA7-9E9E-4B9E-92E8-47CE22F21F86}" destId="{09A8C41D-521F-48C3-AF3A-0ADD5DF9375B}" srcOrd="1" destOrd="0" presId="urn:microsoft.com/office/officeart/2005/8/layout/orgChart1"/>
    <dgm:cxn modelId="{CFFBC12C-08D3-4289-8254-F8CAB39D32A7}" type="presParOf" srcId="{030A7041-801F-4A8B-A4BA-5851625C27BD}" destId="{80ADB5F6-DF67-457C-ACBD-A20DB6FA327F}" srcOrd="1" destOrd="0" presId="urn:microsoft.com/office/officeart/2005/8/layout/orgChart1"/>
    <dgm:cxn modelId="{73CCDE3D-B501-47D1-8A02-1A891C3D9DA8}" type="presParOf" srcId="{030A7041-801F-4A8B-A4BA-5851625C27BD}" destId="{D648DEAC-6F06-47AC-ABF9-7CFB69BCC24D}" srcOrd="2" destOrd="0" presId="urn:microsoft.com/office/officeart/2005/8/layout/orgChart1"/>
    <dgm:cxn modelId="{4062B555-B975-4D7D-981D-371BFEF7B0D0}" type="presParOf" srcId="{AE44037B-440B-4310-A721-E9DBBB4E9FA1}" destId="{76FE2111-F62A-45C3-BA7D-5F5A3A966FFB}" srcOrd="2" destOrd="0" presId="urn:microsoft.com/office/officeart/2005/8/layout/orgChart1"/>
    <dgm:cxn modelId="{D54E4846-31BC-49D1-92C0-6CF6C33B0DFB}" type="presParOf" srcId="{AE44037B-440B-4310-A721-E9DBBB4E9FA1}" destId="{45B434FA-9DE4-4E06-9991-CEAE2C8F677A}" srcOrd="3" destOrd="0" presId="urn:microsoft.com/office/officeart/2005/8/layout/orgChart1"/>
    <dgm:cxn modelId="{1865580A-6399-4C59-B948-FF387AFD015F}" type="presParOf" srcId="{45B434FA-9DE4-4E06-9991-CEAE2C8F677A}" destId="{8D836F58-7B1F-4679-8107-C8A499368029}" srcOrd="0" destOrd="0" presId="urn:microsoft.com/office/officeart/2005/8/layout/orgChart1"/>
    <dgm:cxn modelId="{A8899829-D4BA-43DD-834F-0D2F58EA8D7B}" type="presParOf" srcId="{8D836F58-7B1F-4679-8107-C8A499368029}" destId="{908BDF0C-D203-4AC6-9194-D8CC8F352ECD}" srcOrd="0" destOrd="0" presId="urn:microsoft.com/office/officeart/2005/8/layout/orgChart1"/>
    <dgm:cxn modelId="{4F64D2D1-594E-4141-828D-A1A20B22A3ED}" type="presParOf" srcId="{8D836F58-7B1F-4679-8107-C8A499368029}" destId="{31CB532C-7DDE-470D-85AF-CAB687FC4975}" srcOrd="1" destOrd="0" presId="urn:microsoft.com/office/officeart/2005/8/layout/orgChart1"/>
    <dgm:cxn modelId="{C7632E01-53EB-442C-AA76-82B01D764F4C}" type="presParOf" srcId="{45B434FA-9DE4-4E06-9991-CEAE2C8F677A}" destId="{1C95672D-B935-4DAD-BA94-520760454929}" srcOrd="1" destOrd="0" presId="urn:microsoft.com/office/officeart/2005/8/layout/orgChart1"/>
    <dgm:cxn modelId="{5A891189-A7A8-4CBA-9F3C-65C32CC5E99A}" type="presParOf" srcId="{45B434FA-9DE4-4E06-9991-CEAE2C8F677A}" destId="{3453F365-DB21-4F2C-A8AE-82FF925E3DDC}" srcOrd="2" destOrd="0" presId="urn:microsoft.com/office/officeart/2005/8/layout/orgChart1"/>
    <dgm:cxn modelId="{22F2E2EE-4032-4D90-848B-9E0021D64820}" type="presParOf" srcId="{AE44037B-440B-4310-A721-E9DBBB4E9FA1}" destId="{FA196745-3973-4D8F-986F-2E305045B739}" srcOrd="4" destOrd="0" presId="urn:microsoft.com/office/officeart/2005/8/layout/orgChart1"/>
    <dgm:cxn modelId="{5E43B109-C92B-4205-B90C-2C8CE30F5244}" type="presParOf" srcId="{AE44037B-440B-4310-A721-E9DBBB4E9FA1}" destId="{052A9007-75DB-49FB-93B7-8AB311F022C1}" srcOrd="5" destOrd="0" presId="urn:microsoft.com/office/officeart/2005/8/layout/orgChart1"/>
    <dgm:cxn modelId="{C45C44F0-026D-42EF-B4A7-88F8107F2149}" type="presParOf" srcId="{052A9007-75DB-49FB-93B7-8AB311F022C1}" destId="{EBB987B0-E178-465D-9B09-11C0B2949C29}" srcOrd="0" destOrd="0" presId="urn:microsoft.com/office/officeart/2005/8/layout/orgChart1"/>
    <dgm:cxn modelId="{6CA2AECB-B643-4014-8CA5-13FC7739EC84}" type="presParOf" srcId="{EBB987B0-E178-465D-9B09-11C0B2949C29}" destId="{63A6DAD4-3BFB-43DB-9FBA-9C24B9FE7B71}" srcOrd="0" destOrd="0" presId="urn:microsoft.com/office/officeart/2005/8/layout/orgChart1"/>
    <dgm:cxn modelId="{45FFA103-6423-4E8A-9D4A-D71B6FDA5651}" type="presParOf" srcId="{EBB987B0-E178-465D-9B09-11C0B2949C29}" destId="{D1EED982-DE89-4965-B5C5-CDE9C11AAABE}" srcOrd="1" destOrd="0" presId="urn:microsoft.com/office/officeart/2005/8/layout/orgChart1"/>
    <dgm:cxn modelId="{499B6551-45BE-4B49-A3DB-B01FD1E59E0B}" type="presParOf" srcId="{052A9007-75DB-49FB-93B7-8AB311F022C1}" destId="{01865FCA-988C-4AC3-8EC6-7F91DDBD4E84}" srcOrd="1" destOrd="0" presId="urn:microsoft.com/office/officeart/2005/8/layout/orgChart1"/>
    <dgm:cxn modelId="{A367C59C-DBA1-428A-9A70-E4B4F22575AB}" type="presParOf" srcId="{052A9007-75DB-49FB-93B7-8AB311F022C1}" destId="{980046C2-8417-44BC-9933-8383B67DD438}" srcOrd="2" destOrd="0" presId="urn:microsoft.com/office/officeart/2005/8/layout/orgChart1"/>
    <dgm:cxn modelId="{88734518-42AB-4182-8BE1-98CD398EE5FA}" type="presParOf" srcId="{AE44037B-440B-4310-A721-E9DBBB4E9FA1}" destId="{36290F41-1C5C-48FA-AD41-A1F24074C4DF}" srcOrd="6" destOrd="0" presId="urn:microsoft.com/office/officeart/2005/8/layout/orgChart1"/>
    <dgm:cxn modelId="{6AA71B2D-CE44-48C2-BF73-B4E83761CCE6}" type="presParOf" srcId="{AE44037B-440B-4310-A721-E9DBBB4E9FA1}" destId="{2B70B25E-6A40-4E79-B3FF-1D821A1DC915}" srcOrd="7" destOrd="0" presId="urn:microsoft.com/office/officeart/2005/8/layout/orgChart1"/>
    <dgm:cxn modelId="{90BDFF7D-8BF8-4232-8466-182F794271D1}" type="presParOf" srcId="{2B70B25E-6A40-4E79-B3FF-1D821A1DC915}" destId="{00020ADF-DB3F-4938-8526-61FB976B3D44}" srcOrd="0" destOrd="0" presId="urn:microsoft.com/office/officeart/2005/8/layout/orgChart1"/>
    <dgm:cxn modelId="{6A299EA2-DB77-41CC-A520-27FB89535489}" type="presParOf" srcId="{00020ADF-DB3F-4938-8526-61FB976B3D44}" destId="{67A43272-1DAC-4777-855D-BF23CC242360}" srcOrd="0" destOrd="0" presId="urn:microsoft.com/office/officeart/2005/8/layout/orgChart1"/>
    <dgm:cxn modelId="{94272296-6ED9-43E7-84F4-54556A868C9B}" type="presParOf" srcId="{00020ADF-DB3F-4938-8526-61FB976B3D44}" destId="{A0A8297C-C4B5-4463-B053-D62162DA22F5}" srcOrd="1" destOrd="0" presId="urn:microsoft.com/office/officeart/2005/8/layout/orgChart1"/>
    <dgm:cxn modelId="{5AC45328-3E91-4B33-900B-481DBFB34334}" type="presParOf" srcId="{2B70B25E-6A40-4E79-B3FF-1D821A1DC915}" destId="{CCE11166-58F0-4225-B84E-F2E81DE38D0B}" srcOrd="1" destOrd="0" presId="urn:microsoft.com/office/officeart/2005/8/layout/orgChart1"/>
    <dgm:cxn modelId="{DDE47CC7-6A22-4600-BA42-551648302DBA}" type="presParOf" srcId="{2B70B25E-6A40-4E79-B3FF-1D821A1DC915}" destId="{3885EB32-CCB0-4A63-BE41-949C031AABBB}" srcOrd="2" destOrd="0" presId="urn:microsoft.com/office/officeart/2005/8/layout/orgChart1"/>
    <dgm:cxn modelId="{4B713DB5-5CDA-4411-8C03-092104025BF2}" type="presParOf" srcId="{46C5654E-9219-4948-A79F-56A96A70FC43}" destId="{54876D76-527E-40C3-A668-88A645A44928}" srcOrd="2" destOrd="0" presId="urn:microsoft.com/office/officeart/2005/8/layout/orgChart1"/>
    <dgm:cxn modelId="{5270622E-D374-4864-9084-9ED791609FDE}" type="presParOf" srcId="{0AFF4DAA-14C0-44E4-B51C-8937A785A30C}" destId="{FF4FA101-9BE3-479F-AC43-008B0A2EE134}" srcOrd="2" destOrd="0" presId="urn:microsoft.com/office/officeart/2005/8/layout/orgChart1"/>
    <dgm:cxn modelId="{9F8B1ED2-F2DD-42DD-8752-39BDD06C075F}" type="presParOf" srcId="{0AFF4DAA-14C0-44E4-B51C-8937A785A30C}" destId="{B63CB562-8DA1-460D-B59C-096DA693468B}" srcOrd="3" destOrd="0" presId="urn:microsoft.com/office/officeart/2005/8/layout/orgChart1"/>
    <dgm:cxn modelId="{28B5633C-982B-4BA1-883E-1707BCDE3F41}" type="presParOf" srcId="{B63CB562-8DA1-460D-B59C-096DA693468B}" destId="{4711039F-80F0-4FD7-BFA0-963FFE94A0F2}" srcOrd="0" destOrd="0" presId="urn:microsoft.com/office/officeart/2005/8/layout/orgChart1"/>
    <dgm:cxn modelId="{D65A7A34-9F60-481B-8E3A-2CA1A2FB6750}" type="presParOf" srcId="{4711039F-80F0-4FD7-BFA0-963FFE94A0F2}" destId="{0D30B40A-DD0E-4685-83FD-F8BCAC752EC7}" srcOrd="0" destOrd="0" presId="urn:microsoft.com/office/officeart/2005/8/layout/orgChart1"/>
    <dgm:cxn modelId="{3DE0CC5E-F949-4333-9A04-C179CE1E219B}" type="presParOf" srcId="{4711039F-80F0-4FD7-BFA0-963FFE94A0F2}" destId="{15F4A1AC-ED66-49D4-B96C-91A89C39D7F7}" srcOrd="1" destOrd="0" presId="urn:microsoft.com/office/officeart/2005/8/layout/orgChart1"/>
    <dgm:cxn modelId="{82B8BEE6-8850-4254-B8ED-335704425DA2}" type="presParOf" srcId="{B63CB562-8DA1-460D-B59C-096DA693468B}" destId="{C695F79F-9FD5-46E4-8CA0-3E45CAD2E6A1}" srcOrd="1" destOrd="0" presId="urn:microsoft.com/office/officeart/2005/8/layout/orgChart1"/>
    <dgm:cxn modelId="{62D129F2-1F59-446C-9C75-16F57DF1EC50}" type="presParOf" srcId="{C695F79F-9FD5-46E4-8CA0-3E45CAD2E6A1}" destId="{23D6CC2B-9ACF-4646-87C3-571DEFA740F3}" srcOrd="0" destOrd="0" presId="urn:microsoft.com/office/officeart/2005/8/layout/orgChart1"/>
    <dgm:cxn modelId="{6895D731-AF98-4F3F-9AD5-A47C3802C039}" type="presParOf" srcId="{C695F79F-9FD5-46E4-8CA0-3E45CAD2E6A1}" destId="{810D5E41-5429-4B9E-9F0F-B056F0D08AD7}" srcOrd="1" destOrd="0" presId="urn:microsoft.com/office/officeart/2005/8/layout/orgChart1"/>
    <dgm:cxn modelId="{C8ED3832-3FDB-49E4-9891-EE3E1546D6CA}" type="presParOf" srcId="{810D5E41-5429-4B9E-9F0F-B056F0D08AD7}" destId="{C8918697-D8B9-46C4-B2DD-F13C7E8687F9}" srcOrd="0" destOrd="0" presId="urn:microsoft.com/office/officeart/2005/8/layout/orgChart1"/>
    <dgm:cxn modelId="{62C9EC2E-0197-42A9-A57E-FB823C39C4AD}" type="presParOf" srcId="{C8918697-D8B9-46C4-B2DD-F13C7E8687F9}" destId="{EA518500-21E9-4B5F-B811-A191570D70A4}" srcOrd="0" destOrd="0" presId="urn:microsoft.com/office/officeart/2005/8/layout/orgChart1"/>
    <dgm:cxn modelId="{70376509-2A4D-4631-9BDD-E0AE0A38A841}" type="presParOf" srcId="{C8918697-D8B9-46C4-B2DD-F13C7E8687F9}" destId="{C072E263-8F63-4810-8BAD-4651AD5C7605}" srcOrd="1" destOrd="0" presId="urn:microsoft.com/office/officeart/2005/8/layout/orgChart1"/>
    <dgm:cxn modelId="{9544A5DC-6BBD-4F17-BF48-A4768860465B}" type="presParOf" srcId="{810D5E41-5429-4B9E-9F0F-B056F0D08AD7}" destId="{4F35810D-2129-4A97-8411-0BC52808A653}" srcOrd="1" destOrd="0" presId="urn:microsoft.com/office/officeart/2005/8/layout/orgChart1"/>
    <dgm:cxn modelId="{7991FD96-28E4-456A-89D9-C913E5EBF9AA}" type="presParOf" srcId="{810D5E41-5429-4B9E-9F0F-B056F0D08AD7}" destId="{38CB6DE7-0190-4086-B518-52A974C61043}" srcOrd="2" destOrd="0" presId="urn:microsoft.com/office/officeart/2005/8/layout/orgChart1"/>
    <dgm:cxn modelId="{6026997B-8274-437D-8245-D97793585339}" type="presParOf" srcId="{B63CB562-8DA1-460D-B59C-096DA693468B}" destId="{C889223C-3F5F-4244-A646-1D598C9D6678}" srcOrd="2" destOrd="0" presId="urn:microsoft.com/office/officeart/2005/8/layout/orgChart1"/>
    <dgm:cxn modelId="{FAF3B840-F8E2-4232-B97E-08C657F2499D}" type="presParOf" srcId="{7AEC919B-8141-4236-8FB0-13B6D340BE64}" destId="{DB279C44-4E08-49C4-8609-D80FD265AF92}" srcOrd="2" destOrd="0" presId="urn:microsoft.com/office/officeart/2005/8/layout/orgChart1"/>
    <dgm:cxn modelId="{AC8479BF-EF68-4C78-9B6A-B5F48B7C67CB}" type="presParOf" srcId="{DB279C44-4E08-49C4-8609-D80FD265AF92}" destId="{5406B17F-9F79-44D3-AAA2-C67D62C3A4EB}" srcOrd="0" destOrd="0" presId="urn:microsoft.com/office/officeart/2005/8/layout/orgChart1"/>
    <dgm:cxn modelId="{A4AE3E02-BD34-4C70-9658-0BDC1FD83836}" type="presParOf" srcId="{DB279C44-4E08-49C4-8609-D80FD265AF92}" destId="{42E8DD9E-3215-4BA9-9E91-99DD28C514CF}" srcOrd="1" destOrd="0" presId="urn:microsoft.com/office/officeart/2005/8/layout/orgChart1"/>
    <dgm:cxn modelId="{48013D05-8C07-47DE-9EEE-2DC29D961722}" type="presParOf" srcId="{42E8DD9E-3215-4BA9-9E91-99DD28C514CF}" destId="{1071E7F5-4D11-4E8D-9D9F-5D96528F6FEB}" srcOrd="0" destOrd="0" presId="urn:microsoft.com/office/officeart/2005/8/layout/orgChart1"/>
    <dgm:cxn modelId="{12DCAD67-E5EA-4FDE-8641-D506091DB550}" type="presParOf" srcId="{1071E7F5-4D11-4E8D-9D9F-5D96528F6FEB}" destId="{DBDE813D-5D17-4F19-868E-EB95CA4B1066}" srcOrd="0" destOrd="0" presId="urn:microsoft.com/office/officeart/2005/8/layout/orgChart1"/>
    <dgm:cxn modelId="{792F2A82-62E4-4CE6-9B59-30EA8892ED32}" type="presParOf" srcId="{1071E7F5-4D11-4E8D-9D9F-5D96528F6FEB}" destId="{7D2D413C-3EF3-4464-BB6C-CD8AFD915BC5}" srcOrd="1" destOrd="0" presId="urn:microsoft.com/office/officeart/2005/8/layout/orgChart1"/>
    <dgm:cxn modelId="{9F9EAC64-9977-4D6C-84B6-0E3DF17E6779}" type="presParOf" srcId="{42E8DD9E-3215-4BA9-9E91-99DD28C514CF}" destId="{A6B11667-46CA-48D3-A5A7-3457C9BB69E7}" srcOrd="1" destOrd="0" presId="urn:microsoft.com/office/officeart/2005/8/layout/orgChart1"/>
    <dgm:cxn modelId="{84F08727-22FD-440C-9D78-3B0E05FEF74A}" type="presParOf" srcId="{42E8DD9E-3215-4BA9-9E91-99DD28C514CF}" destId="{A6205794-391C-479C-95A6-5F1AEF97DE51}" srcOrd="2" destOrd="0" presId="urn:microsoft.com/office/officeart/2005/8/layout/orgChart1"/>
    <dgm:cxn modelId="{1B38226F-B370-42DD-9AA6-C63CDEDBD5CF}" type="presParOf" srcId="{DB279C44-4E08-49C4-8609-D80FD265AF92}" destId="{C916D257-8DC6-416C-AA57-B0781F5A1245}" srcOrd="2" destOrd="0" presId="urn:microsoft.com/office/officeart/2005/8/layout/orgChart1"/>
    <dgm:cxn modelId="{CF6C3C71-1E51-4E5F-9D9C-6A0C45E33401}" type="presParOf" srcId="{DB279C44-4E08-49C4-8609-D80FD265AF92}" destId="{0D6E4D5A-295D-4132-A848-A930EC217E0D}" srcOrd="3" destOrd="0" presId="urn:microsoft.com/office/officeart/2005/8/layout/orgChart1"/>
    <dgm:cxn modelId="{F1A27902-A6C8-40F1-A515-F6D62E628145}" type="presParOf" srcId="{0D6E4D5A-295D-4132-A848-A930EC217E0D}" destId="{D51B161F-8807-4EB7-8D24-F547523FE6E0}" srcOrd="0" destOrd="0" presId="urn:microsoft.com/office/officeart/2005/8/layout/orgChart1"/>
    <dgm:cxn modelId="{B73E5712-1BBA-4297-8745-9317F3CC31A5}" type="presParOf" srcId="{D51B161F-8807-4EB7-8D24-F547523FE6E0}" destId="{ED4B7546-B474-42D5-8F97-C964CE0C60D1}" srcOrd="0" destOrd="0" presId="urn:microsoft.com/office/officeart/2005/8/layout/orgChart1"/>
    <dgm:cxn modelId="{14C70DF3-7F8E-4E1B-BC63-5E84871D19BB}" type="presParOf" srcId="{D51B161F-8807-4EB7-8D24-F547523FE6E0}" destId="{EF619B3F-E476-4C41-9852-DC9B87C4B2B2}" srcOrd="1" destOrd="0" presId="urn:microsoft.com/office/officeart/2005/8/layout/orgChart1"/>
    <dgm:cxn modelId="{51D0E326-6F7E-436E-B884-50CAE0D6C991}" type="presParOf" srcId="{0D6E4D5A-295D-4132-A848-A930EC217E0D}" destId="{0675B725-074E-4CB8-84E5-8C37B25A9566}" srcOrd="1" destOrd="0" presId="urn:microsoft.com/office/officeart/2005/8/layout/orgChart1"/>
    <dgm:cxn modelId="{8D9D741C-DCA7-4125-92A8-2D092B49C34A}" type="presParOf" srcId="{0D6E4D5A-295D-4132-A848-A930EC217E0D}" destId="{AE867D96-CB20-4EFA-9073-E81D32265B65}" srcOrd="2" destOrd="0" presId="urn:microsoft.com/office/officeart/2005/8/layout/orgChart1"/>
    <dgm:cxn modelId="{59A3AB58-75D0-4AB0-B306-42FEF2623D3F}" type="presParOf" srcId="{DB279C44-4E08-49C4-8609-D80FD265AF92}" destId="{FDD0FB55-DE4A-4AFF-B729-F9F1960290AD}" srcOrd="4" destOrd="0" presId="urn:microsoft.com/office/officeart/2005/8/layout/orgChart1"/>
    <dgm:cxn modelId="{3FBA6135-A1C0-406E-9504-69D1A0F1AEFC}" type="presParOf" srcId="{DB279C44-4E08-49C4-8609-D80FD265AF92}" destId="{56FEED15-BD04-4405-A6AC-4AD18EC0500B}" srcOrd="5" destOrd="0" presId="urn:microsoft.com/office/officeart/2005/8/layout/orgChart1"/>
    <dgm:cxn modelId="{8BC42E49-0E17-46DB-A6EB-6CB0743B8456}" type="presParOf" srcId="{56FEED15-BD04-4405-A6AC-4AD18EC0500B}" destId="{A181BA35-F6C0-4448-9649-DFE445B2D21D}" srcOrd="0" destOrd="0" presId="urn:microsoft.com/office/officeart/2005/8/layout/orgChart1"/>
    <dgm:cxn modelId="{6B2FC283-2B5E-4998-9ED7-F9F02ED3CA0D}" type="presParOf" srcId="{A181BA35-F6C0-4448-9649-DFE445B2D21D}" destId="{42349337-79AF-4E33-8F42-37288570AFE7}" srcOrd="0" destOrd="0" presId="urn:microsoft.com/office/officeart/2005/8/layout/orgChart1"/>
    <dgm:cxn modelId="{0F1F6132-012B-4146-A20C-AF4E227DFA6F}" type="presParOf" srcId="{A181BA35-F6C0-4448-9649-DFE445B2D21D}" destId="{3CA70407-9AED-4D35-BE2E-3E186D37510B}" srcOrd="1" destOrd="0" presId="urn:microsoft.com/office/officeart/2005/8/layout/orgChart1"/>
    <dgm:cxn modelId="{252123BD-D590-4026-988B-789D65F47546}" type="presParOf" srcId="{56FEED15-BD04-4405-A6AC-4AD18EC0500B}" destId="{7326EB24-9122-453E-A933-29D5D581D1DB}" srcOrd="1" destOrd="0" presId="urn:microsoft.com/office/officeart/2005/8/layout/orgChart1"/>
    <dgm:cxn modelId="{FE96EEC9-77FA-4C6E-9CE7-314699DEB053}" type="presParOf" srcId="{56FEED15-BD04-4405-A6AC-4AD18EC0500B}" destId="{D085FAF7-4C47-4767-AF31-F78B0B71CAA2}" srcOrd="2" destOrd="0" presId="urn:microsoft.com/office/officeart/2005/8/layout/orgChart1"/>
    <dgm:cxn modelId="{644785E6-B2B9-4959-A5B4-6E81634DB405}" type="presParOf" srcId="{95B74701-1AEB-4A41-B468-2B505F91A9B3}" destId="{7A52F447-A424-44F3-8684-8D1F50872F71}"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28E7F0-3F73-406F-AB3B-E6CF7DB438D7}">
      <dsp:nvSpPr>
        <dsp:cNvPr id="0" name=""/>
        <dsp:cNvSpPr/>
      </dsp:nvSpPr>
      <dsp:spPr>
        <a:xfrm rot="10800000">
          <a:off x="568549" y="963"/>
          <a:ext cx="1819642" cy="440874"/>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4414" tIns="45720" rIns="85344" bIns="45720" numCol="1" spcCol="1270" anchor="ctr" anchorCtr="0">
          <a:noAutofit/>
        </a:bodyPr>
        <a:lstStyle/>
        <a:p>
          <a:pPr lvl="0" algn="ctr" defTabSz="533400">
            <a:lnSpc>
              <a:spcPct val="90000"/>
            </a:lnSpc>
            <a:spcBef>
              <a:spcPct val="0"/>
            </a:spcBef>
            <a:spcAft>
              <a:spcPct val="35000"/>
            </a:spcAft>
          </a:pPr>
          <a:r>
            <a:rPr lang="es-CO" sz="1200" kern="1200" dirty="0" smtClean="0">
              <a:latin typeface="Arial" panose="020B0604020202020204" pitchFamily="34" charset="0"/>
              <a:cs typeface="Arial" panose="020B0604020202020204" pitchFamily="34" charset="0"/>
            </a:rPr>
            <a:t>Raizales</a:t>
          </a:r>
          <a:endParaRPr lang="es-CO" sz="1200" kern="1200" dirty="0"/>
        </a:p>
      </dsp:txBody>
      <dsp:txXfrm rot="10800000">
        <a:off x="678767" y="963"/>
        <a:ext cx="1709424" cy="440874"/>
      </dsp:txXfrm>
    </dsp:sp>
    <dsp:sp modelId="{A460C596-373D-4B4F-8D4D-68519CA36A5A}">
      <dsp:nvSpPr>
        <dsp:cNvPr id="0" name=""/>
        <dsp:cNvSpPr/>
      </dsp:nvSpPr>
      <dsp:spPr>
        <a:xfrm>
          <a:off x="348112" y="963"/>
          <a:ext cx="440874" cy="440874"/>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210A0E4-4DDA-4650-8792-061E75834653}">
      <dsp:nvSpPr>
        <dsp:cNvPr id="0" name=""/>
        <dsp:cNvSpPr/>
      </dsp:nvSpPr>
      <dsp:spPr>
        <a:xfrm rot="10800000">
          <a:off x="568549" y="573442"/>
          <a:ext cx="1819642" cy="440874"/>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4414" tIns="45720" rIns="85344" bIns="45720" numCol="1" spcCol="1270" anchor="ctr" anchorCtr="0">
          <a:noAutofit/>
        </a:bodyPr>
        <a:lstStyle/>
        <a:p>
          <a:pPr lvl="0" algn="ctr" defTabSz="533400">
            <a:lnSpc>
              <a:spcPct val="90000"/>
            </a:lnSpc>
            <a:spcBef>
              <a:spcPct val="0"/>
            </a:spcBef>
            <a:spcAft>
              <a:spcPct val="35000"/>
            </a:spcAft>
          </a:pPr>
          <a:r>
            <a:rPr lang="es-CO" sz="1200" kern="1200" dirty="0" smtClean="0">
              <a:latin typeface="Arial" panose="020B0604020202020204" pitchFamily="34" charset="0"/>
              <a:cs typeface="Arial" panose="020B0604020202020204" pitchFamily="34" charset="0"/>
            </a:rPr>
            <a:t>Gitanos</a:t>
          </a:r>
          <a:endParaRPr lang="es-CO" sz="1200" kern="1200" dirty="0"/>
        </a:p>
      </dsp:txBody>
      <dsp:txXfrm rot="10800000">
        <a:off x="678767" y="573442"/>
        <a:ext cx="1709424" cy="440874"/>
      </dsp:txXfrm>
    </dsp:sp>
    <dsp:sp modelId="{896072A1-A2A0-448D-B1B7-C0416945982E}">
      <dsp:nvSpPr>
        <dsp:cNvPr id="0" name=""/>
        <dsp:cNvSpPr/>
      </dsp:nvSpPr>
      <dsp:spPr>
        <a:xfrm>
          <a:off x="348112" y="573442"/>
          <a:ext cx="440874" cy="440874"/>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85676D2-A5D7-4093-A2A2-7F84FD5D7345}">
      <dsp:nvSpPr>
        <dsp:cNvPr id="0" name=""/>
        <dsp:cNvSpPr/>
      </dsp:nvSpPr>
      <dsp:spPr>
        <a:xfrm rot="10800000">
          <a:off x="568549" y="1145922"/>
          <a:ext cx="1819642" cy="440874"/>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4414" tIns="45720" rIns="85344" bIns="45720" numCol="1" spcCol="1270" anchor="ctr" anchorCtr="0">
          <a:noAutofit/>
        </a:bodyPr>
        <a:lstStyle/>
        <a:p>
          <a:pPr lvl="0" algn="ctr" defTabSz="533400">
            <a:lnSpc>
              <a:spcPct val="90000"/>
            </a:lnSpc>
            <a:spcBef>
              <a:spcPct val="0"/>
            </a:spcBef>
            <a:spcAft>
              <a:spcPct val="35000"/>
            </a:spcAft>
          </a:pPr>
          <a:r>
            <a:rPr lang="es-CO" sz="1200" kern="1200" dirty="0" smtClean="0">
              <a:latin typeface="Arial" panose="020B0604020202020204" pitchFamily="34" charset="0"/>
              <a:cs typeface="Arial" panose="020B0604020202020204" pitchFamily="34" charset="0"/>
            </a:rPr>
            <a:t>Indígenas</a:t>
          </a:r>
          <a:endParaRPr lang="es-CO" sz="1200" kern="1200" dirty="0"/>
        </a:p>
      </dsp:txBody>
      <dsp:txXfrm rot="10800000">
        <a:off x="678767" y="1145922"/>
        <a:ext cx="1709424" cy="440874"/>
      </dsp:txXfrm>
    </dsp:sp>
    <dsp:sp modelId="{E200FD18-F5FF-4B59-8EC9-CC980BC46B0F}">
      <dsp:nvSpPr>
        <dsp:cNvPr id="0" name=""/>
        <dsp:cNvSpPr/>
      </dsp:nvSpPr>
      <dsp:spPr>
        <a:xfrm>
          <a:off x="348112" y="1145922"/>
          <a:ext cx="440874" cy="440874"/>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36EFA94-EF0F-4147-A78E-CACBA697D94D}">
      <dsp:nvSpPr>
        <dsp:cNvPr id="0" name=""/>
        <dsp:cNvSpPr/>
      </dsp:nvSpPr>
      <dsp:spPr>
        <a:xfrm rot="10800000">
          <a:off x="484609" y="1719365"/>
          <a:ext cx="1819642" cy="440874"/>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4414" tIns="45720" rIns="85344" bIns="45720" numCol="1" spcCol="1270" anchor="ctr" anchorCtr="0">
          <a:noAutofit/>
        </a:bodyPr>
        <a:lstStyle/>
        <a:p>
          <a:pPr lvl="0" algn="ctr" defTabSz="533400">
            <a:lnSpc>
              <a:spcPct val="90000"/>
            </a:lnSpc>
            <a:spcBef>
              <a:spcPct val="0"/>
            </a:spcBef>
            <a:spcAft>
              <a:spcPct val="35000"/>
            </a:spcAft>
          </a:pPr>
          <a:r>
            <a:rPr lang="es-CO" sz="1200" kern="1200" dirty="0" err="1" smtClean="0"/>
            <a:t>Afrociolombianos</a:t>
          </a:r>
          <a:endParaRPr lang="es-CO" sz="1200" kern="1200" dirty="0"/>
        </a:p>
      </dsp:txBody>
      <dsp:txXfrm rot="10800000">
        <a:off x="594827" y="1719365"/>
        <a:ext cx="1709424" cy="440874"/>
      </dsp:txXfrm>
    </dsp:sp>
    <dsp:sp modelId="{57208993-B7B9-4B0D-A106-39573E97700E}">
      <dsp:nvSpPr>
        <dsp:cNvPr id="0" name=""/>
        <dsp:cNvSpPr/>
      </dsp:nvSpPr>
      <dsp:spPr>
        <a:xfrm>
          <a:off x="348112" y="1718401"/>
          <a:ext cx="440874" cy="440874"/>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28E7F0-3F73-406F-AB3B-E6CF7DB438D7}">
      <dsp:nvSpPr>
        <dsp:cNvPr id="0" name=""/>
        <dsp:cNvSpPr/>
      </dsp:nvSpPr>
      <dsp:spPr>
        <a:xfrm rot="10800000">
          <a:off x="634059" y="25"/>
          <a:ext cx="2154839" cy="36519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042" tIns="49530" rIns="92456" bIns="49530" numCol="1" spcCol="1270" anchor="ctr" anchorCtr="0">
          <a:noAutofit/>
        </a:bodyPr>
        <a:lstStyle/>
        <a:p>
          <a:pPr lvl="0" algn="l" defTabSz="577850">
            <a:lnSpc>
              <a:spcPct val="90000"/>
            </a:lnSpc>
            <a:spcBef>
              <a:spcPct val="0"/>
            </a:spcBef>
            <a:spcAft>
              <a:spcPct val="35000"/>
            </a:spcAft>
          </a:pPr>
          <a:r>
            <a:rPr lang="es-CO" sz="1300" kern="1200" dirty="0" smtClean="0">
              <a:latin typeface="Arial" panose="020B0604020202020204" pitchFamily="34" charset="0"/>
              <a:cs typeface="Arial" panose="020B0604020202020204" pitchFamily="34" charset="0"/>
            </a:rPr>
            <a:t>Mujeres</a:t>
          </a:r>
          <a:endParaRPr lang="es-CO" sz="1300" kern="1200" dirty="0"/>
        </a:p>
      </dsp:txBody>
      <dsp:txXfrm rot="10800000">
        <a:off x="725358" y="25"/>
        <a:ext cx="2063540" cy="365197"/>
      </dsp:txXfrm>
    </dsp:sp>
    <dsp:sp modelId="{A460C596-373D-4B4F-8D4D-68519CA36A5A}">
      <dsp:nvSpPr>
        <dsp:cNvPr id="0" name=""/>
        <dsp:cNvSpPr/>
      </dsp:nvSpPr>
      <dsp:spPr>
        <a:xfrm>
          <a:off x="451461" y="25"/>
          <a:ext cx="365197" cy="365197"/>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9EA6FFC-914D-4D4C-97E9-1970882E66C5}">
      <dsp:nvSpPr>
        <dsp:cNvPr id="0" name=""/>
        <dsp:cNvSpPr/>
      </dsp:nvSpPr>
      <dsp:spPr>
        <a:xfrm rot="10800000">
          <a:off x="634059" y="474236"/>
          <a:ext cx="2154839" cy="36519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042" tIns="49530" rIns="92456" bIns="49530" numCol="1" spcCol="1270" anchor="ctr" anchorCtr="0">
          <a:noAutofit/>
        </a:bodyPr>
        <a:lstStyle/>
        <a:p>
          <a:pPr lvl="0" algn="l" defTabSz="577850">
            <a:lnSpc>
              <a:spcPct val="90000"/>
            </a:lnSpc>
            <a:spcBef>
              <a:spcPct val="0"/>
            </a:spcBef>
            <a:spcAft>
              <a:spcPct val="35000"/>
            </a:spcAft>
          </a:pPr>
          <a:r>
            <a:rPr lang="es-CO" sz="1300" kern="1200" dirty="0" smtClean="0"/>
            <a:t>Personas con discapacidad</a:t>
          </a:r>
          <a:endParaRPr lang="es-CO" sz="1300" kern="1200" dirty="0"/>
        </a:p>
      </dsp:txBody>
      <dsp:txXfrm rot="10800000">
        <a:off x="725358" y="474236"/>
        <a:ext cx="2063540" cy="365197"/>
      </dsp:txXfrm>
    </dsp:sp>
    <dsp:sp modelId="{1133D684-4706-4429-BEBB-7913C9159104}">
      <dsp:nvSpPr>
        <dsp:cNvPr id="0" name=""/>
        <dsp:cNvSpPr/>
      </dsp:nvSpPr>
      <dsp:spPr>
        <a:xfrm>
          <a:off x="451461" y="474236"/>
          <a:ext cx="365197" cy="365197"/>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A30C2CD-9361-4313-AB93-3915406CDB05}">
      <dsp:nvSpPr>
        <dsp:cNvPr id="0" name=""/>
        <dsp:cNvSpPr/>
      </dsp:nvSpPr>
      <dsp:spPr>
        <a:xfrm rot="10800000">
          <a:off x="634059" y="948447"/>
          <a:ext cx="2154839" cy="36519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042" tIns="49530" rIns="92456" bIns="49530" numCol="1" spcCol="1270" anchor="ctr" anchorCtr="0">
          <a:noAutofit/>
        </a:bodyPr>
        <a:lstStyle/>
        <a:p>
          <a:pPr lvl="0" algn="l" defTabSz="577850">
            <a:lnSpc>
              <a:spcPct val="90000"/>
            </a:lnSpc>
            <a:spcBef>
              <a:spcPct val="0"/>
            </a:spcBef>
            <a:spcAft>
              <a:spcPct val="35000"/>
            </a:spcAft>
          </a:pPr>
          <a:r>
            <a:rPr lang="es-CO" sz="1300" kern="1200" dirty="0" smtClean="0"/>
            <a:t>Ruralidad y campesinos</a:t>
          </a:r>
          <a:endParaRPr lang="es-CO" sz="1300" kern="1200" dirty="0"/>
        </a:p>
      </dsp:txBody>
      <dsp:txXfrm rot="10800000">
        <a:off x="725358" y="948447"/>
        <a:ext cx="2063540" cy="365197"/>
      </dsp:txXfrm>
    </dsp:sp>
    <dsp:sp modelId="{D7301AEF-4436-41C3-BF13-B19DC2AB3119}">
      <dsp:nvSpPr>
        <dsp:cNvPr id="0" name=""/>
        <dsp:cNvSpPr/>
      </dsp:nvSpPr>
      <dsp:spPr>
        <a:xfrm>
          <a:off x="451461" y="948447"/>
          <a:ext cx="365197" cy="365197"/>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5633F78-B9F6-4630-B9A6-56F187594A98}">
      <dsp:nvSpPr>
        <dsp:cNvPr id="0" name=""/>
        <dsp:cNvSpPr/>
      </dsp:nvSpPr>
      <dsp:spPr>
        <a:xfrm rot="10800000">
          <a:off x="634059" y="1422659"/>
          <a:ext cx="2154839" cy="36519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042" tIns="49530" rIns="92456" bIns="49530" numCol="1" spcCol="1270" anchor="ctr" anchorCtr="0">
          <a:noAutofit/>
        </a:bodyPr>
        <a:lstStyle/>
        <a:p>
          <a:pPr lvl="0" algn="l" defTabSz="577850">
            <a:lnSpc>
              <a:spcPct val="90000"/>
            </a:lnSpc>
            <a:spcBef>
              <a:spcPct val="0"/>
            </a:spcBef>
            <a:spcAft>
              <a:spcPct val="35000"/>
            </a:spcAft>
          </a:pPr>
          <a:r>
            <a:rPr lang="es-CO" sz="1300" kern="1200" dirty="0" smtClean="0"/>
            <a:t>LGBTI</a:t>
          </a:r>
          <a:endParaRPr lang="es-CO" sz="1300" kern="1200" dirty="0"/>
        </a:p>
      </dsp:txBody>
      <dsp:txXfrm rot="10800000">
        <a:off x="725358" y="1422659"/>
        <a:ext cx="2063540" cy="365197"/>
      </dsp:txXfrm>
    </dsp:sp>
    <dsp:sp modelId="{F6988D0E-61E9-44B3-A49B-480938E28694}">
      <dsp:nvSpPr>
        <dsp:cNvPr id="0" name=""/>
        <dsp:cNvSpPr/>
      </dsp:nvSpPr>
      <dsp:spPr>
        <a:xfrm>
          <a:off x="451461" y="1422659"/>
          <a:ext cx="365197" cy="365197"/>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B83889C-053B-4B66-A557-D2B7AB66B4BB}">
      <dsp:nvSpPr>
        <dsp:cNvPr id="0" name=""/>
        <dsp:cNvSpPr/>
      </dsp:nvSpPr>
      <dsp:spPr>
        <a:xfrm rot="10800000">
          <a:off x="634059" y="1896870"/>
          <a:ext cx="2154839" cy="36519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042" tIns="49530" rIns="92456" bIns="49530" numCol="1" spcCol="1270" anchor="ctr" anchorCtr="0">
          <a:noAutofit/>
        </a:bodyPr>
        <a:lstStyle/>
        <a:p>
          <a:pPr lvl="0" algn="l" defTabSz="577850">
            <a:lnSpc>
              <a:spcPct val="90000"/>
            </a:lnSpc>
            <a:spcBef>
              <a:spcPct val="0"/>
            </a:spcBef>
            <a:spcAft>
              <a:spcPct val="35000"/>
            </a:spcAft>
          </a:pPr>
          <a:r>
            <a:rPr lang="es-CO" sz="1300" kern="1200" dirty="0" smtClean="0"/>
            <a:t>Víctimas</a:t>
          </a:r>
          <a:endParaRPr lang="es-CO" sz="1300" kern="1200" dirty="0"/>
        </a:p>
      </dsp:txBody>
      <dsp:txXfrm rot="10800000">
        <a:off x="725358" y="1896870"/>
        <a:ext cx="2063540" cy="365197"/>
      </dsp:txXfrm>
    </dsp:sp>
    <dsp:sp modelId="{B2B10873-5DC5-4B25-AB22-DF35CBE328BF}">
      <dsp:nvSpPr>
        <dsp:cNvPr id="0" name=""/>
        <dsp:cNvSpPr/>
      </dsp:nvSpPr>
      <dsp:spPr>
        <a:xfrm>
          <a:off x="451461" y="1896870"/>
          <a:ext cx="365197" cy="365197"/>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5494C12-47A4-429A-88C0-983A60A5960D}">
      <dsp:nvSpPr>
        <dsp:cNvPr id="0" name=""/>
        <dsp:cNvSpPr/>
      </dsp:nvSpPr>
      <dsp:spPr>
        <a:xfrm rot="10800000">
          <a:off x="634059" y="2371081"/>
          <a:ext cx="2154839" cy="36519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042" tIns="49530" rIns="92456" bIns="49530" numCol="1" spcCol="1270" anchor="ctr" anchorCtr="0">
          <a:noAutofit/>
        </a:bodyPr>
        <a:lstStyle/>
        <a:p>
          <a:pPr lvl="0" algn="l" defTabSz="577850">
            <a:lnSpc>
              <a:spcPct val="90000"/>
            </a:lnSpc>
            <a:spcBef>
              <a:spcPct val="0"/>
            </a:spcBef>
            <a:spcAft>
              <a:spcPct val="35000"/>
            </a:spcAft>
          </a:pPr>
          <a:r>
            <a:rPr lang="es-CO" sz="1300" kern="1200" dirty="0" smtClean="0"/>
            <a:t>Artesanos</a:t>
          </a:r>
          <a:endParaRPr lang="es-CO" sz="1300" kern="1200" dirty="0"/>
        </a:p>
      </dsp:txBody>
      <dsp:txXfrm rot="10800000">
        <a:off x="725358" y="2371081"/>
        <a:ext cx="2063540" cy="365197"/>
      </dsp:txXfrm>
    </dsp:sp>
    <dsp:sp modelId="{F70DDE7A-9810-44FB-A3B3-31DCB706B032}">
      <dsp:nvSpPr>
        <dsp:cNvPr id="0" name=""/>
        <dsp:cNvSpPr/>
      </dsp:nvSpPr>
      <dsp:spPr>
        <a:xfrm>
          <a:off x="451461" y="2371081"/>
          <a:ext cx="365197" cy="365197"/>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28E7F0-3F73-406F-AB3B-E6CF7DB438D7}">
      <dsp:nvSpPr>
        <dsp:cNvPr id="0" name=""/>
        <dsp:cNvSpPr/>
      </dsp:nvSpPr>
      <dsp:spPr>
        <a:xfrm rot="10800000">
          <a:off x="773363" y="42"/>
          <a:ext cx="2106954" cy="365373"/>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120" tIns="60960" rIns="113792" bIns="60960" numCol="1" spcCol="1270" anchor="ctr" anchorCtr="0">
          <a:noAutofit/>
        </a:bodyPr>
        <a:lstStyle/>
        <a:p>
          <a:pPr lvl="0" algn="l" defTabSz="711200">
            <a:lnSpc>
              <a:spcPct val="90000"/>
            </a:lnSpc>
            <a:spcBef>
              <a:spcPct val="0"/>
            </a:spcBef>
            <a:spcAft>
              <a:spcPct val="35000"/>
            </a:spcAft>
          </a:pPr>
          <a:r>
            <a:rPr lang="es-CO" sz="1600" kern="1200" dirty="0" smtClean="0"/>
            <a:t>Infancia</a:t>
          </a:r>
          <a:endParaRPr lang="es-CO" sz="1600" kern="1200" dirty="0"/>
        </a:p>
      </dsp:txBody>
      <dsp:txXfrm rot="10800000">
        <a:off x="864706" y="42"/>
        <a:ext cx="2015611" cy="365373"/>
      </dsp:txXfrm>
    </dsp:sp>
    <dsp:sp modelId="{A460C596-373D-4B4F-8D4D-68519CA36A5A}">
      <dsp:nvSpPr>
        <dsp:cNvPr id="0" name=""/>
        <dsp:cNvSpPr/>
      </dsp:nvSpPr>
      <dsp:spPr>
        <a:xfrm>
          <a:off x="439355" y="159"/>
          <a:ext cx="365373" cy="365373"/>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9EA6FFC-914D-4D4C-97E9-1970882E66C5}">
      <dsp:nvSpPr>
        <dsp:cNvPr id="0" name=""/>
        <dsp:cNvSpPr/>
      </dsp:nvSpPr>
      <dsp:spPr>
        <a:xfrm rot="10800000">
          <a:off x="622042" y="474600"/>
          <a:ext cx="2106954" cy="365373"/>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120" tIns="60960" rIns="113792" bIns="60960" numCol="1" spcCol="1270" anchor="ctr" anchorCtr="0">
          <a:noAutofit/>
        </a:bodyPr>
        <a:lstStyle/>
        <a:p>
          <a:pPr lvl="0" algn="l" defTabSz="711200">
            <a:lnSpc>
              <a:spcPct val="90000"/>
            </a:lnSpc>
            <a:spcBef>
              <a:spcPct val="0"/>
            </a:spcBef>
            <a:spcAft>
              <a:spcPct val="35000"/>
            </a:spcAft>
          </a:pPr>
          <a:r>
            <a:rPr lang="es-CO" sz="1600" kern="1200" dirty="0" smtClean="0"/>
            <a:t>Adolescencia</a:t>
          </a:r>
          <a:endParaRPr lang="es-CO" sz="1600" kern="1200" dirty="0"/>
        </a:p>
      </dsp:txBody>
      <dsp:txXfrm rot="10800000">
        <a:off x="713385" y="474600"/>
        <a:ext cx="2015611" cy="365373"/>
      </dsp:txXfrm>
    </dsp:sp>
    <dsp:sp modelId="{1133D684-4706-4429-BEBB-7913C9159104}">
      <dsp:nvSpPr>
        <dsp:cNvPr id="0" name=""/>
        <dsp:cNvSpPr/>
      </dsp:nvSpPr>
      <dsp:spPr>
        <a:xfrm>
          <a:off x="439355" y="474600"/>
          <a:ext cx="365373" cy="365373"/>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A30C2CD-9361-4313-AB93-3915406CDB05}">
      <dsp:nvSpPr>
        <dsp:cNvPr id="0" name=""/>
        <dsp:cNvSpPr/>
      </dsp:nvSpPr>
      <dsp:spPr>
        <a:xfrm rot="10800000">
          <a:off x="622042" y="949041"/>
          <a:ext cx="2106954" cy="365373"/>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120" tIns="60960" rIns="113792" bIns="60960" numCol="1" spcCol="1270" anchor="ctr" anchorCtr="0">
          <a:noAutofit/>
        </a:bodyPr>
        <a:lstStyle/>
        <a:p>
          <a:pPr lvl="0" algn="l" defTabSz="711200">
            <a:lnSpc>
              <a:spcPct val="90000"/>
            </a:lnSpc>
            <a:spcBef>
              <a:spcPct val="0"/>
            </a:spcBef>
            <a:spcAft>
              <a:spcPct val="35000"/>
            </a:spcAft>
          </a:pPr>
          <a:r>
            <a:rPr lang="es-CO" sz="1600" kern="1200" dirty="0" smtClean="0"/>
            <a:t>Jóvenes</a:t>
          </a:r>
          <a:endParaRPr lang="es-CO" sz="1600" kern="1200" dirty="0"/>
        </a:p>
      </dsp:txBody>
      <dsp:txXfrm rot="10800000">
        <a:off x="713385" y="949041"/>
        <a:ext cx="2015611" cy="365373"/>
      </dsp:txXfrm>
    </dsp:sp>
    <dsp:sp modelId="{D7301AEF-4436-41C3-BF13-B19DC2AB3119}">
      <dsp:nvSpPr>
        <dsp:cNvPr id="0" name=""/>
        <dsp:cNvSpPr/>
      </dsp:nvSpPr>
      <dsp:spPr>
        <a:xfrm>
          <a:off x="439355" y="949041"/>
          <a:ext cx="365373" cy="365373"/>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B83889C-053B-4B66-A557-D2B7AB66B4BB}">
      <dsp:nvSpPr>
        <dsp:cNvPr id="0" name=""/>
        <dsp:cNvSpPr/>
      </dsp:nvSpPr>
      <dsp:spPr>
        <a:xfrm rot="10800000">
          <a:off x="622042" y="1423481"/>
          <a:ext cx="2106954" cy="365373"/>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120" tIns="60960" rIns="113792" bIns="60960" numCol="1" spcCol="1270" anchor="ctr" anchorCtr="0">
          <a:noAutofit/>
        </a:bodyPr>
        <a:lstStyle/>
        <a:p>
          <a:pPr lvl="0" algn="l" defTabSz="711200">
            <a:lnSpc>
              <a:spcPct val="90000"/>
            </a:lnSpc>
            <a:spcBef>
              <a:spcPct val="0"/>
            </a:spcBef>
            <a:spcAft>
              <a:spcPct val="35000"/>
            </a:spcAft>
          </a:pPr>
          <a:r>
            <a:rPr lang="es-CO" sz="1600" kern="1200" dirty="0" smtClean="0"/>
            <a:t>Adulto mayor</a:t>
          </a:r>
          <a:endParaRPr lang="es-CO" sz="1600" kern="1200" dirty="0"/>
        </a:p>
      </dsp:txBody>
      <dsp:txXfrm rot="10800000">
        <a:off x="713385" y="1423481"/>
        <a:ext cx="2015611" cy="365373"/>
      </dsp:txXfrm>
    </dsp:sp>
    <dsp:sp modelId="{B2B10873-5DC5-4B25-AB22-DF35CBE328BF}">
      <dsp:nvSpPr>
        <dsp:cNvPr id="0" name=""/>
        <dsp:cNvSpPr/>
      </dsp:nvSpPr>
      <dsp:spPr>
        <a:xfrm>
          <a:off x="439355" y="1423481"/>
          <a:ext cx="365373" cy="365373"/>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EC37171-2A53-4445-B761-925065A44D7B}">
      <dsp:nvSpPr>
        <dsp:cNvPr id="0" name=""/>
        <dsp:cNvSpPr/>
      </dsp:nvSpPr>
      <dsp:spPr>
        <a:xfrm rot="10800000">
          <a:off x="622042" y="1897922"/>
          <a:ext cx="2106954" cy="365373"/>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120" tIns="60960" rIns="113792" bIns="60960" numCol="1" spcCol="1270" anchor="ctr" anchorCtr="0">
          <a:noAutofit/>
        </a:bodyPr>
        <a:lstStyle/>
        <a:p>
          <a:pPr lvl="0" algn="l" defTabSz="711200">
            <a:lnSpc>
              <a:spcPct val="90000"/>
            </a:lnSpc>
            <a:spcBef>
              <a:spcPct val="0"/>
            </a:spcBef>
            <a:spcAft>
              <a:spcPct val="35000"/>
            </a:spcAft>
          </a:pPr>
          <a:r>
            <a:rPr lang="es-CO" sz="1600" kern="1200" dirty="0" smtClean="0"/>
            <a:t>Familia</a:t>
          </a:r>
          <a:endParaRPr lang="es-CO" sz="1600" kern="1200" dirty="0"/>
        </a:p>
      </dsp:txBody>
      <dsp:txXfrm rot="10800000">
        <a:off x="713385" y="1897922"/>
        <a:ext cx="2015611" cy="365373"/>
      </dsp:txXfrm>
    </dsp:sp>
    <dsp:sp modelId="{E55AF6FD-0140-4D8A-9235-203F57641A22}">
      <dsp:nvSpPr>
        <dsp:cNvPr id="0" name=""/>
        <dsp:cNvSpPr/>
      </dsp:nvSpPr>
      <dsp:spPr>
        <a:xfrm>
          <a:off x="439355" y="1897922"/>
          <a:ext cx="365373" cy="365373"/>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985A28-84C9-42EE-983D-8A8E18F747E9}">
      <dsp:nvSpPr>
        <dsp:cNvPr id="0" name=""/>
        <dsp:cNvSpPr/>
      </dsp:nvSpPr>
      <dsp:spPr>
        <a:xfrm>
          <a:off x="744" y="88862"/>
          <a:ext cx="1451074" cy="1451074"/>
        </a:xfrm>
        <a:prstGeom prst="ellipse">
          <a:avLst/>
        </a:prstGeom>
        <a:solidFill>
          <a:srgbClr val="FFC00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79857" tIns="16510" rIns="79857" bIns="16510" numCol="1" spcCol="1270" anchor="ctr" anchorCtr="0">
          <a:noAutofit/>
        </a:bodyPr>
        <a:lstStyle/>
        <a:p>
          <a:pPr lvl="0" algn="ctr" defTabSz="577850">
            <a:lnSpc>
              <a:spcPct val="90000"/>
            </a:lnSpc>
            <a:spcBef>
              <a:spcPct val="0"/>
            </a:spcBef>
            <a:spcAft>
              <a:spcPct val="35000"/>
            </a:spcAft>
          </a:pPr>
          <a:r>
            <a:rPr lang="es-CO" sz="1300" kern="1200" dirty="0" smtClean="0">
              <a:solidFill>
                <a:srgbClr val="002060"/>
              </a:solidFill>
            </a:rPr>
            <a:t>Cultura festiva</a:t>
          </a:r>
          <a:endParaRPr lang="es-CO" sz="1300" kern="1200" dirty="0">
            <a:solidFill>
              <a:srgbClr val="002060"/>
            </a:solidFill>
          </a:endParaRPr>
        </a:p>
      </dsp:txBody>
      <dsp:txXfrm>
        <a:off x="213249" y="301367"/>
        <a:ext cx="1026064" cy="1026064"/>
      </dsp:txXfrm>
    </dsp:sp>
    <dsp:sp modelId="{BF879215-C062-4B76-92FB-DF5B6FA91CF5}">
      <dsp:nvSpPr>
        <dsp:cNvPr id="0" name=""/>
        <dsp:cNvSpPr/>
      </dsp:nvSpPr>
      <dsp:spPr>
        <a:xfrm>
          <a:off x="1161603" y="88862"/>
          <a:ext cx="1451074" cy="1451074"/>
        </a:xfrm>
        <a:prstGeom prst="ellipse">
          <a:avLst/>
        </a:prstGeom>
        <a:solidFill>
          <a:srgbClr val="FFC00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79857" tIns="16510" rIns="79857" bIns="16510" numCol="1" spcCol="1270" anchor="ctr" anchorCtr="0">
          <a:noAutofit/>
        </a:bodyPr>
        <a:lstStyle/>
        <a:p>
          <a:pPr lvl="0" algn="ctr" defTabSz="577850">
            <a:lnSpc>
              <a:spcPct val="90000"/>
            </a:lnSpc>
            <a:spcBef>
              <a:spcPct val="0"/>
            </a:spcBef>
            <a:spcAft>
              <a:spcPct val="35000"/>
            </a:spcAft>
          </a:pPr>
          <a:r>
            <a:rPr lang="es-CO" sz="1300" kern="1200" dirty="0" smtClean="0">
              <a:solidFill>
                <a:srgbClr val="002060"/>
              </a:solidFill>
            </a:rPr>
            <a:t>Artesanía</a:t>
          </a:r>
          <a:endParaRPr lang="es-CO" sz="1300" kern="1200" dirty="0">
            <a:solidFill>
              <a:srgbClr val="002060"/>
            </a:solidFill>
          </a:endParaRPr>
        </a:p>
      </dsp:txBody>
      <dsp:txXfrm>
        <a:off x="1374108" y="301367"/>
        <a:ext cx="1026064" cy="1026064"/>
      </dsp:txXfrm>
    </dsp:sp>
    <dsp:sp modelId="{F4176B2B-A10C-42C4-9ECB-89625E345B0C}">
      <dsp:nvSpPr>
        <dsp:cNvPr id="0" name=""/>
        <dsp:cNvSpPr/>
      </dsp:nvSpPr>
      <dsp:spPr>
        <a:xfrm>
          <a:off x="2322462" y="88862"/>
          <a:ext cx="1451074" cy="1451074"/>
        </a:xfrm>
        <a:prstGeom prst="ellipse">
          <a:avLst/>
        </a:prstGeom>
        <a:solidFill>
          <a:srgbClr val="FFC00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79857" tIns="16510" rIns="79857" bIns="16510" numCol="1" spcCol="1270" anchor="ctr" anchorCtr="0">
          <a:noAutofit/>
        </a:bodyPr>
        <a:lstStyle/>
        <a:p>
          <a:pPr lvl="0" algn="ctr" defTabSz="577850">
            <a:lnSpc>
              <a:spcPct val="90000"/>
            </a:lnSpc>
            <a:spcBef>
              <a:spcPct val="0"/>
            </a:spcBef>
            <a:spcAft>
              <a:spcPct val="35000"/>
            </a:spcAft>
          </a:pPr>
          <a:r>
            <a:rPr lang="es-CO" sz="1300" kern="1200" dirty="0" smtClean="0">
              <a:solidFill>
                <a:srgbClr val="002060"/>
              </a:solidFill>
            </a:rPr>
            <a:t>Gastronomía</a:t>
          </a:r>
          <a:endParaRPr lang="es-CO" sz="1300" kern="1200" dirty="0">
            <a:solidFill>
              <a:srgbClr val="002060"/>
            </a:solidFill>
          </a:endParaRPr>
        </a:p>
      </dsp:txBody>
      <dsp:txXfrm>
        <a:off x="2534967" y="301367"/>
        <a:ext cx="1026064" cy="1026064"/>
      </dsp:txXfrm>
    </dsp:sp>
    <dsp:sp modelId="{B8CDB042-7620-470A-B663-AA00BC799FBE}">
      <dsp:nvSpPr>
        <dsp:cNvPr id="0" name=""/>
        <dsp:cNvSpPr/>
      </dsp:nvSpPr>
      <dsp:spPr>
        <a:xfrm>
          <a:off x="3483322" y="88862"/>
          <a:ext cx="1451074" cy="1451074"/>
        </a:xfrm>
        <a:prstGeom prst="ellipse">
          <a:avLst/>
        </a:prstGeom>
        <a:solidFill>
          <a:srgbClr val="FFC00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79857" tIns="16510" rIns="79857" bIns="16510" numCol="1" spcCol="1270" anchor="ctr" anchorCtr="0">
          <a:noAutofit/>
        </a:bodyPr>
        <a:lstStyle/>
        <a:p>
          <a:pPr lvl="0" algn="ctr" defTabSz="577850">
            <a:lnSpc>
              <a:spcPct val="90000"/>
            </a:lnSpc>
            <a:spcBef>
              <a:spcPct val="0"/>
            </a:spcBef>
            <a:spcAft>
              <a:spcPct val="35000"/>
            </a:spcAft>
          </a:pPr>
          <a:r>
            <a:rPr lang="es-CO" sz="1300" kern="1200" dirty="0" smtClean="0">
              <a:solidFill>
                <a:srgbClr val="002060"/>
              </a:solidFill>
            </a:rPr>
            <a:t>Costumbres</a:t>
          </a:r>
          <a:endParaRPr lang="es-CO" sz="1300" kern="1200" dirty="0">
            <a:solidFill>
              <a:srgbClr val="002060"/>
            </a:solidFill>
          </a:endParaRPr>
        </a:p>
      </dsp:txBody>
      <dsp:txXfrm>
        <a:off x="3695827" y="301367"/>
        <a:ext cx="1026064" cy="1026064"/>
      </dsp:txXfrm>
    </dsp:sp>
    <dsp:sp modelId="{AB5EFFE9-403F-4C50-A0F9-BF1E867AB3F2}">
      <dsp:nvSpPr>
        <dsp:cNvPr id="0" name=""/>
        <dsp:cNvSpPr/>
      </dsp:nvSpPr>
      <dsp:spPr>
        <a:xfrm>
          <a:off x="4644181" y="88862"/>
          <a:ext cx="1451074" cy="1451074"/>
        </a:xfrm>
        <a:prstGeom prst="ellipse">
          <a:avLst/>
        </a:prstGeom>
        <a:solidFill>
          <a:srgbClr val="FFC00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79857" tIns="16510" rIns="79857" bIns="16510" numCol="1" spcCol="1270" anchor="ctr" anchorCtr="0">
          <a:noAutofit/>
        </a:bodyPr>
        <a:lstStyle/>
        <a:p>
          <a:pPr lvl="0" algn="ctr" defTabSz="577850">
            <a:lnSpc>
              <a:spcPct val="90000"/>
            </a:lnSpc>
            <a:spcBef>
              <a:spcPct val="0"/>
            </a:spcBef>
            <a:spcAft>
              <a:spcPct val="35000"/>
            </a:spcAft>
          </a:pPr>
          <a:r>
            <a:rPr lang="es-CO" sz="1300" kern="1200" dirty="0" smtClean="0">
              <a:solidFill>
                <a:srgbClr val="002060"/>
              </a:solidFill>
            </a:rPr>
            <a:t>Hábitos</a:t>
          </a:r>
          <a:endParaRPr lang="es-CO" sz="1300" kern="1200" dirty="0">
            <a:solidFill>
              <a:srgbClr val="002060"/>
            </a:solidFill>
          </a:endParaRPr>
        </a:p>
      </dsp:txBody>
      <dsp:txXfrm>
        <a:off x="4856686" y="301367"/>
        <a:ext cx="1026064" cy="102606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D0FB55-DE4A-4AFF-B729-F9F1960290AD}">
      <dsp:nvSpPr>
        <dsp:cNvPr id="0" name=""/>
        <dsp:cNvSpPr/>
      </dsp:nvSpPr>
      <dsp:spPr>
        <a:xfrm>
          <a:off x="3663821" y="896654"/>
          <a:ext cx="354575" cy="1164823"/>
        </a:xfrm>
        <a:custGeom>
          <a:avLst/>
          <a:gdLst/>
          <a:ahLst/>
          <a:cxnLst/>
          <a:rect l="0" t="0" r="0" b="0"/>
          <a:pathLst>
            <a:path>
              <a:moveTo>
                <a:pt x="354575" y="0"/>
              </a:moveTo>
              <a:lnTo>
                <a:pt x="354575" y="1164823"/>
              </a:lnTo>
              <a:lnTo>
                <a:pt x="0" y="116482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916D257-8DC6-416C-AA57-B0781F5A1245}">
      <dsp:nvSpPr>
        <dsp:cNvPr id="0" name=""/>
        <dsp:cNvSpPr/>
      </dsp:nvSpPr>
      <dsp:spPr>
        <a:xfrm>
          <a:off x="3648441" y="896654"/>
          <a:ext cx="369955" cy="270868"/>
        </a:xfrm>
        <a:custGeom>
          <a:avLst/>
          <a:gdLst/>
          <a:ahLst/>
          <a:cxnLst/>
          <a:rect l="0" t="0" r="0" b="0"/>
          <a:pathLst>
            <a:path>
              <a:moveTo>
                <a:pt x="369955" y="0"/>
              </a:moveTo>
              <a:lnTo>
                <a:pt x="369955" y="270868"/>
              </a:lnTo>
              <a:lnTo>
                <a:pt x="0" y="27086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406B17F-9F79-44D3-AAA2-C67D62C3A4EB}">
      <dsp:nvSpPr>
        <dsp:cNvPr id="0" name=""/>
        <dsp:cNvSpPr/>
      </dsp:nvSpPr>
      <dsp:spPr>
        <a:xfrm>
          <a:off x="3663828" y="896654"/>
          <a:ext cx="354568" cy="736970"/>
        </a:xfrm>
        <a:custGeom>
          <a:avLst/>
          <a:gdLst/>
          <a:ahLst/>
          <a:cxnLst/>
          <a:rect l="0" t="0" r="0" b="0"/>
          <a:pathLst>
            <a:path>
              <a:moveTo>
                <a:pt x="354568" y="0"/>
              </a:moveTo>
              <a:lnTo>
                <a:pt x="354568" y="736970"/>
              </a:lnTo>
              <a:lnTo>
                <a:pt x="0" y="7369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3D6CC2B-9ACF-4646-87C3-571DEFA740F3}">
      <dsp:nvSpPr>
        <dsp:cNvPr id="0" name=""/>
        <dsp:cNvSpPr/>
      </dsp:nvSpPr>
      <dsp:spPr>
        <a:xfrm>
          <a:off x="5448587" y="3168358"/>
          <a:ext cx="130420" cy="772266"/>
        </a:xfrm>
        <a:custGeom>
          <a:avLst/>
          <a:gdLst/>
          <a:ahLst/>
          <a:cxnLst/>
          <a:rect l="0" t="0" r="0" b="0"/>
          <a:pathLst>
            <a:path>
              <a:moveTo>
                <a:pt x="0" y="0"/>
              </a:moveTo>
              <a:lnTo>
                <a:pt x="0" y="772266"/>
              </a:lnTo>
              <a:lnTo>
                <a:pt x="130420" y="77226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4FA101-9BE3-479F-AC43-008B0A2EE134}">
      <dsp:nvSpPr>
        <dsp:cNvPr id="0" name=""/>
        <dsp:cNvSpPr/>
      </dsp:nvSpPr>
      <dsp:spPr>
        <a:xfrm>
          <a:off x="4018396" y="896654"/>
          <a:ext cx="2741008" cy="1901467"/>
        </a:xfrm>
        <a:custGeom>
          <a:avLst/>
          <a:gdLst/>
          <a:ahLst/>
          <a:cxnLst/>
          <a:rect l="0" t="0" r="0" b="0"/>
          <a:pathLst>
            <a:path>
              <a:moveTo>
                <a:pt x="0" y="0"/>
              </a:moveTo>
              <a:lnTo>
                <a:pt x="0" y="1823718"/>
              </a:lnTo>
              <a:lnTo>
                <a:pt x="2741008" y="1823718"/>
              </a:lnTo>
              <a:lnTo>
                <a:pt x="2741008" y="190146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6290F41-1C5C-48FA-AD41-A1F24074C4DF}">
      <dsp:nvSpPr>
        <dsp:cNvPr id="0" name=""/>
        <dsp:cNvSpPr/>
      </dsp:nvSpPr>
      <dsp:spPr>
        <a:xfrm>
          <a:off x="332240" y="3168354"/>
          <a:ext cx="1752148" cy="895002"/>
        </a:xfrm>
        <a:custGeom>
          <a:avLst/>
          <a:gdLst/>
          <a:ahLst/>
          <a:cxnLst/>
          <a:rect l="0" t="0" r="0" b="0"/>
          <a:pathLst>
            <a:path>
              <a:moveTo>
                <a:pt x="0" y="0"/>
              </a:moveTo>
              <a:lnTo>
                <a:pt x="0" y="895002"/>
              </a:lnTo>
              <a:lnTo>
                <a:pt x="1752148" y="89500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A196745-3973-4D8F-986F-2E305045B739}">
      <dsp:nvSpPr>
        <dsp:cNvPr id="0" name=""/>
        <dsp:cNvSpPr/>
      </dsp:nvSpPr>
      <dsp:spPr>
        <a:xfrm>
          <a:off x="332240" y="3168354"/>
          <a:ext cx="250869" cy="894998"/>
        </a:xfrm>
        <a:custGeom>
          <a:avLst/>
          <a:gdLst/>
          <a:ahLst/>
          <a:cxnLst/>
          <a:rect l="0" t="0" r="0" b="0"/>
          <a:pathLst>
            <a:path>
              <a:moveTo>
                <a:pt x="0" y="0"/>
              </a:moveTo>
              <a:lnTo>
                <a:pt x="0" y="894998"/>
              </a:lnTo>
              <a:lnTo>
                <a:pt x="250869" y="89499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6FE2111-F62A-45C3-BA7D-5F5A3A966FFB}">
      <dsp:nvSpPr>
        <dsp:cNvPr id="0" name=""/>
        <dsp:cNvSpPr/>
      </dsp:nvSpPr>
      <dsp:spPr>
        <a:xfrm>
          <a:off x="332240" y="3168354"/>
          <a:ext cx="1730704" cy="318936"/>
        </a:xfrm>
        <a:custGeom>
          <a:avLst/>
          <a:gdLst/>
          <a:ahLst/>
          <a:cxnLst/>
          <a:rect l="0" t="0" r="0" b="0"/>
          <a:pathLst>
            <a:path>
              <a:moveTo>
                <a:pt x="0" y="0"/>
              </a:moveTo>
              <a:lnTo>
                <a:pt x="0" y="318936"/>
              </a:lnTo>
              <a:lnTo>
                <a:pt x="1730704" y="31893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D2C946E-9486-446F-9FAF-A510C96973D1}">
      <dsp:nvSpPr>
        <dsp:cNvPr id="0" name=""/>
        <dsp:cNvSpPr/>
      </dsp:nvSpPr>
      <dsp:spPr>
        <a:xfrm>
          <a:off x="332240" y="3168354"/>
          <a:ext cx="276000" cy="318936"/>
        </a:xfrm>
        <a:custGeom>
          <a:avLst/>
          <a:gdLst/>
          <a:ahLst/>
          <a:cxnLst/>
          <a:rect l="0" t="0" r="0" b="0"/>
          <a:pathLst>
            <a:path>
              <a:moveTo>
                <a:pt x="0" y="0"/>
              </a:moveTo>
              <a:lnTo>
                <a:pt x="0" y="318936"/>
              </a:lnTo>
              <a:lnTo>
                <a:pt x="276000" y="31893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B8D496D-AA24-4683-9F2B-D26374DF3916}">
      <dsp:nvSpPr>
        <dsp:cNvPr id="0" name=""/>
        <dsp:cNvSpPr/>
      </dsp:nvSpPr>
      <dsp:spPr>
        <a:xfrm>
          <a:off x="1661193" y="896654"/>
          <a:ext cx="2357202" cy="1901464"/>
        </a:xfrm>
        <a:custGeom>
          <a:avLst/>
          <a:gdLst/>
          <a:ahLst/>
          <a:cxnLst/>
          <a:rect l="0" t="0" r="0" b="0"/>
          <a:pathLst>
            <a:path>
              <a:moveTo>
                <a:pt x="2357202" y="0"/>
              </a:moveTo>
              <a:lnTo>
                <a:pt x="2357202" y="1823714"/>
              </a:lnTo>
              <a:lnTo>
                <a:pt x="0" y="1823714"/>
              </a:lnTo>
              <a:lnTo>
                <a:pt x="0" y="190146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8192712-CCE4-492E-9A86-1D335F8AEA13}">
      <dsp:nvSpPr>
        <dsp:cNvPr id="0" name=""/>
        <dsp:cNvSpPr/>
      </dsp:nvSpPr>
      <dsp:spPr>
        <a:xfrm>
          <a:off x="3972676" y="427560"/>
          <a:ext cx="91440" cy="98856"/>
        </a:xfrm>
        <a:custGeom>
          <a:avLst/>
          <a:gdLst/>
          <a:ahLst/>
          <a:cxnLst/>
          <a:rect l="0" t="0" r="0" b="0"/>
          <a:pathLst>
            <a:path>
              <a:moveTo>
                <a:pt x="45720" y="0"/>
              </a:moveTo>
              <a:lnTo>
                <a:pt x="45720" y="9885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7FB70BE-9160-42B5-9DA7-33464951E6BC}">
      <dsp:nvSpPr>
        <dsp:cNvPr id="0" name=""/>
        <dsp:cNvSpPr/>
      </dsp:nvSpPr>
      <dsp:spPr>
        <a:xfrm>
          <a:off x="3362826" y="57324"/>
          <a:ext cx="1311140" cy="370236"/>
        </a:xfrm>
        <a:prstGeom prst="rect">
          <a:avLst/>
        </a:prstGeom>
        <a:solidFill>
          <a:schemeClr val="tx2">
            <a:lumMod val="5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JUNTA DIRECTIVA</a:t>
          </a:r>
          <a:endParaRPr lang="es-ES" sz="1100" kern="1200" dirty="0"/>
        </a:p>
      </dsp:txBody>
      <dsp:txXfrm>
        <a:off x="3362826" y="57324"/>
        <a:ext cx="1311140" cy="370236"/>
      </dsp:txXfrm>
    </dsp:sp>
    <dsp:sp modelId="{4878D532-D75B-428C-83E3-2CC96400C7B6}">
      <dsp:nvSpPr>
        <dsp:cNvPr id="0" name=""/>
        <dsp:cNvSpPr/>
      </dsp:nvSpPr>
      <dsp:spPr>
        <a:xfrm>
          <a:off x="3361123" y="526417"/>
          <a:ext cx="1314546" cy="370236"/>
        </a:xfrm>
        <a:prstGeom prst="rect">
          <a:avLst/>
        </a:prstGeom>
        <a:solidFill>
          <a:srgbClr val="660033"/>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DIRECCIÓN GENERAL</a:t>
          </a:r>
          <a:endParaRPr lang="es-ES" sz="1100" kern="1200" dirty="0"/>
        </a:p>
      </dsp:txBody>
      <dsp:txXfrm>
        <a:off x="3361123" y="526417"/>
        <a:ext cx="1314546" cy="370236"/>
      </dsp:txXfrm>
    </dsp:sp>
    <dsp:sp modelId="{CB928399-6D99-424D-BFE1-06D463A05C73}">
      <dsp:nvSpPr>
        <dsp:cNvPr id="0" name=""/>
        <dsp:cNvSpPr/>
      </dsp:nvSpPr>
      <dsp:spPr>
        <a:xfrm>
          <a:off x="1" y="2798118"/>
          <a:ext cx="3322383" cy="370236"/>
        </a:xfrm>
        <a:prstGeom prst="rect">
          <a:avLst/>
        </a:prstGeom>
        <a:solidFill>
          <a:srgbClr val="660033"/>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Subdirección Operativa</a:t>
          </a:r>
          <a:endParaRPr lang="es-ES" sz="1100" kern="1200" dirty="0"/>
        </a:p>
      </dsp:txBody>
      <dsp:txXfrm>
        <a:off x="1" y="2798118"/>
        <a:ext cx="3322383" cy="370236"/>
      </dsp:txXfrm>
    </dsp:sp>
    <dsp:sp modelId="{14E8581E-58E3-49DB-85B3-170030CD2104}">
      <dsp:nvSpPr>
        <dsp:cNvPr id="0" name=""/>
        <dsp:cNvSpPr/>
      </dsp:nvSpPr>
      <dsp:spPr>
        <a:xfrm>
          <a:off x="608241" y="3302172"/>
          <a:ext cx="1280107" cy="370236"/>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Gerencia de artes plásticas y visuales</a:t>
          </a:r>
          <a:endParaRPr lang="es-ES" sz="1100" kern="1200" dirty="0"/>
        </a:p>
      </dsp:txBody>
      <dsp:txXfrm>
        <a:off x="608241" y="3302172"/>
        <a:ext cx="1280107" cy="370236"/>
      </dsp:txXfrm>
    </dsp:sp>
    <dsp:sp modelId="{908BDF0C-D203-4AC6-9194-D8CC8F352ECD}">
      <dsp:nvSpPr>
        <dsp:cNvPr id="0" name=""/>
        <dsp:cNvSpPr/>
      </dsp:nvSpPr>
      <dsp:spPr>
        <a:xfrm>
          <a:off x="2062944" y="3302172"/>
          <a:ext cx="1184119" cy="370236"/>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Gerencia de producción</a:t>
          </a:r>
          <a:endParaRPr lang="es-ES" sz="1100" kern="1200" dirty="0"/>
        </a:p>
      </dsp:txBody>
      <dsp:txXfrm>
        <a:off x="2062944" y="3302172"/>
        <a:ext cx="1184119" cy="370236"/>
      </dsp:txXfrm>
    </dsp:sp>
    <dsp:sp modelId="{63A6DAD4-3BFB-43DB-9FBA-9C24B9FE7B71}">
      <dsp:nvSpPr>
        <dsp:cNvPr id="0" name=""/>
        <dsp:cNvSpPr/>
      </dsp:nvSpPr>
      <dsp:spPr>
        <a:xfrm>
          <a:off x="583109" y="3878234"/>
          <a:ext cx="1305238" cy="370236"/>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Comunicaciones</a:t>
          </a:r>
          <a:endParaRPr lang="es-ES" sz="1100" kern="1200" dirty="0"/>
        </a:p>
      </dsp:txBody>
      <dsp:txXfrm>
        <a:off x="583109" y="3878234"/>
        <a:ext cx="1305238" cy="370236"/>
      </dsp:txXfrm>
    </dsp:sp>
    <dsp:sp modelId="{67A43272-1DAC-4777-855D-BF23CC242360}">
      <dsp:nvSpPr>
        <dsp:cNvPr id="0" name=""/>
        <dsp:cNvSpPr/>
      </dsp:nvSpPr>
      <dsp:spPr>
        <a:xfrm>
          <a:off x="2084388" y="3878238"/>
          <a:ext cx="1162675" cy="370236"/>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Biblioteca</a:t>
          </a:r>
          <a:endParaRPr lang="es-ES" sz="1100" kern="1200" dirty="0"/>
        </a:p>
      </dsp:txBody>
      <dsp:txXfrm>
        <a:off x="2084388" y="3878238"/>
        <a:ext cx="1162675" cy="370236"/>
      </dsp:txXfrm>
    </dsp:sp>
    <dsp:sp modelId="{0D30B40A-DD0E-4685-83FD-F8BCAC752EC7}">
      <dsp:nvSpPr>
        <dsp:cNvPr id="0" name=""/>
        <dsp:cNvSpPr/>
      </dsp:nvSpPr>
      <dsp:spPr>
        <a:xfrm>
          <a:off x="5120882" y="2798121"/>
          <a:ext cx="3277044" cy="370236"/>
        </a:xfrm>
        <a:prstGeom prst="rect">
          <a:avLst/>
        </a:prstGeom>
        <a:solidFill>
          <a:srgbClr val="660033"/>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Subdirección Administrativa y Financiera</a:t>
          </a:r>
          <a:endParaRPr lang="es-ES" sz="1100" kern="1200" dirty="0"/>
        </a:p>
      </dsp:txBody>
      <dsp:txXfrm>
        <a:off x="5120882" y="2798121"/>
        <a:ext cx="3277044" cy="370236"/>
      </dsp:txXfrm>
    </dsp:sp>
    <dsp:sp modelId="{EA518500-21E9-4B5F-B811-A191570D70A4}">
      <dsp:nvSpPr>
        <dsp:cNvPr id="0" name=""/>
        <dsp:cNvSpPr/>
      </dsp:nvSpPr>
      <dsp:spPr>
        <a:xfrm>
          <a:off x="5579007" y="3344746"/>
          <a:ext cx="2845926" cy="1191757"/>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lvl="0" algn="l" defTabSz="488950">
            <a:lnSpc>
              <a:spcPct val="90000"/>
            </a:lnSpc>
            <a:spcBef>
              <a:spcPct val="0"/>
            </a:spcBef>
            <a:spcAft>
              <a:spcPct val="35000"/>
            </a:spcAft>
          </a:pPr>
          <a:r>
            <a:rPr lang="es-ES" sz="1100" kern="1200" dirty="0" smtClean="0">
              <a:solidFill>
                <a:schemeClr val="bg1"/>
              </a:solidFill>
            </a:rPr>
            <a:t>- Tesorería	- Recursos físicos</a:t>
          </a:r>
        </a:p>
        <a:p>
          <a:pPr lvl="0" algn="l" defTabSz="488950">
            <a:lnSpc>
              <a:spcPct val="90000"/>
            </a:lnSpc>
            <a:spcBef>
              <a:spcPct val="0"/>
            </a:spcBef>
            <a:spcAft>
              <a:spcPct val="35000"/>
            </a:spcAft>
          </a:pPr>
          <a:r>
            <a:rPr lang="es-ES" sz="1100" kern="1200" dirty="0" smtClean="0">
              <a:solidFill>
                <a:schemeClr val="bg1"/>
              </a:solidFill>
            </a:rPr>
            <a:t>- Presupuesto	- Gestión documental</a:t>
          </a:r>
        </a:p>
        <a:p>
          <a:pPr lvl="0" algn="l" defTabSz="488950">
            <a:lnSpc>
              <a:spcPct val="90000"/>
            </a:lnSpc>
            <a:spcBef>
              <a:spcPct val="0"/>
            </a:spcBef>
            <a:spcAft>
              <a:spcPct val="35000"/>
            </a:spcAft>
          </a:pPr>
          <a:r>
            <a:rPr lang="es-ES" sz="1100" kern="1200" dirty="0" smtClean="0">
              <a:solidFill>
                <a:schemeClr val="bg1"/>
              </a:solidFill>
            </a:rPr>
            <a:t>- Contabilidad	- Talento humano</a:t>
          </a:r>
        </a:p>
        <a:p>
          <a:pPr lvl="0" algn="l" defTabSz="488950">
            <a:lnSpc>
              <a:spcPct val="90000"/>
            </a:lnSpc>
            <a:spcBef>
              <a:spcPct val="0"/>
            </a:spcBef>
            <a:spcAft>
              <a:spcPct val="35000"/>
            </a:spcAft>
          </a:pPr>
          <a:r>
            <a:rPr lang="es-ES" sz="1100" kern="1200" dirty="0" smtClean="0">
              <a:solidFill>
                <a:schemeClr val="bg1"/>
              </a:solidFill>
            </a:rPr>
            <a:t>- Sistemas	- Control interno disciplinario</a:t>
          </a:r>
        </a:p>
      </dsp:txBody>
      <dsp:txXfrm>
        <a:off x="5579007" y="3344746"/>
        <a:ext cx="2845926" cy="1191757"/>
      </dsp:txXfrm>
    </dsp:sp>
    <dsp:sp modelId="{DBDE813D-5D17-4F19-868E-EB95CA4B1066}">
      <dsp:nvSpPr>
        <dsp:cNvPr id="0" name=""/>
        <dsp:cNvSpPr/>
      </dsp:nvSpPr>
      <dsp:spPr>
        <a:xfrm>
          <a:off x="1800198" y="1467049"/>
          <a:ext cx="1863629" cy="333149"/>
        </a:xfrm>
        <a:prstGeom prst="rect">
          <a:avLst/>
        </a:prstGeom>
        <a:solidFill>
          <a:schemeClr val="accent1"/>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Oficina Asesora Jurídica</a:t>
          </a:r>
          <a:endParaRPr lang="es-ES" sz="1100" kern="1200" dirty="0"/>
        </a:p>
      </dsp:txBody>
      <dsp:txXfrm>
        <a:off x="1800198" y="1467049"/>
        <a:ext cx="1863629" cy="333149"/>
      </dsp:txXfrm>
    </dsp:sp>
    <dsp:sp modelId="{ED4B7546-B474-42D5-8F97-C964CE0C60D1}">
      <dsp:nvSpPr>
        <dsp:cNvPr id="0" name=""/>
        <dsp:cNvSpPr/>
      </dsp:nvSpPr>
      <dsp:spPr>
        <a:xfrm>
          <a:off x="1800198" y="966891"/>
          <a:ext cx="1848242" cy="401262"/>
        </a:xfrm>
        <a:prstGeom prst="rect">
          <a:avLst/>
        </a:prstGeom>
        <a:solidFill>
          <a:srgbClr val="660033"/>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Oficina de Control Interno</a:t>
          </a:r>
          <a:endParaRPr lang="es-ES" sz="1100" kern="1200" dirty="0"/>
        </a:p>
      </dsp:txBody>
      <dsp:txXfrm>
        <a:off x="1800198" y="966891"/>
        <a:ext cx="1848242" cy="401262"/>
      </dsp:txXfrm>
    </dsp:sp>
    <dsp:sp modelId="{42349337-79AF-4E33-8F42-37288570AFE7}">
      <dsp:nvSpPr>
        <dsp:cNvPr id="0" name=""/>
        <dsp:cNvSpPr/>
      </dsp:nvSpPr>
      <dsp:spPr>
        <a:xfrm>
          <a:off x="1800198" y="1890705"/>
          <a:ext cx="1863622" cy="341543"/>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Asesor de Planeación</a:t>
          </a:r>
          <a:endParaRPr lang="es-ES" sz="1100" kern="1200" dirty="0"/>
        </a:p>
      </dsp:txBody>
      <dsp:txXfrm>
        <a:off x="1800198" y="1890705"/>
        <a:ext cx="1863622" cy="341543"/>
      </dsp:txXfrm>
    </dsp:sp>
  </dsp:spTree>
</dsp:drawing>
</file>

<file path=ppt/diagrams/layout1.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3#2">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3#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3037841" cy="464821"/>
          </a:xfrm>
          <a:prstGeom prst="rect">
            <a:avLst/>
          </a:prstGeom>
        </p:spPr>
        <p:txBody>
          <a:bodyPr vert="horz" lIns="95534" tIns="47767" rIns="95534" bIns="47767" rtlCol="0"/>
          <a:lstStyle>
            <a:lvl1pPr algn="l">
              <a:defRPr sz="1300"/>
            </a:lvl1pPr>
          </a:lstStyle>
          <a:p>
            <a:endParaRPr lang="es-ES"/>
          </a:p>
        </p:txBody>
      </p:sp>
      <p:sp>
        <p:nvSpPr>
          <p:cNvPr id="3" name="2 Marcador de fecha"/>
          <p:cNvSpPr>
            <a:spLocks noGrp="1"/>
          </p:cNvSpPr>
          <p:nvPr>
            <p:ph type="dt" sz="quarter" idx="1"/>
          </p:nvPr>
        </p:nvSpPr>
        <p:spPr>
          <a:xfrm>
            <a:off x="3970938" y="1"/>
            <a:ext cx="3037841" cy="464821"/>
          </a:xfrm>
          <a:prstGeom prst="rect">
            <a:avLst/>
          </a:prstGeom>
        </p:spPr>
        <p:txBody>
          <a:bodyPr vert="horz" lIns="95534" tIns="47767" rIns="95534" bIns="47767" rtlCol="0"/>
          <a:lstStyle>
            <a:lvl1pPr algn="r">
              <a:defRPr sz="1300"/>
            </a:lvl1pPr>
          </a:lstStyle>
          <a:p>
            <a:fld id="{404D8AC6-C40A-41E4-82DE-AA252D446EE1}" type="datetimeFigureOut">
              <a:rPr lang="es-ES" smtClean="0"/>
              <a:pPr/>
              <a:t>25/02/2019</a:t>
            </a:fld>
            <a:endParaRPr lang="es-ES"/>
          </a:p>
        </p:txBody>
      </p:sp>
      <p:sp>
        <p:nvSpPr>
          <p:cNvPr id="4" name="3 Marcador de pie de página"/>
          <p:cNvSpPr>
            <a:spLocks noGrp="1"/>
          </p:cNvSpPr>
          <p:nvPr>
            <p:ph type="ftr" sz="quarter" idx="2"/>
          </p:nvPr>
        </p:nvSpPr>
        <p:spPr>
          <a:xfrm>
            <a:off x="1" y="8829967"/>
            <a:ext cx="3037841" cy="464821"/>
          </a:xfrm>
          <a:prstGeom prst="rect">
            <a:avLst/>
          </a:prstGeom>
        </p:spPr>
        <p:txBody>
          <a:bodyPr vert="horz" lIns="95534" tIns="47767" rIns="95534" bIns="47767" rtlCol="0" anchor="b"/>
          <a:lstStyle>
            <a:lvl1pPr algn="l">
              <a:defRPr sz="1300"/>
            </a:lvl1pPr>
          </a:lstStyle>
          <a:p>
            <a:endParaRPr lang="es-ES"/>
          </a:p>
        </p:txBody>
      </p:sp>
      <p:sp>
        <p:nvSpPr>
          <p:cNvPr id="5" name="4 Marcador de número de diapositiva"/>
          <p:cNvSpPr>
            <a:spLocks noGrp="1"/>
          </p:cNvSpPr>
          <p:nvPr>
            <p:ph type="sldNum" sz="quarter" idx="3"/>
          </p:nvPr>
        </p:nvSpPr>
        <p:spPr>
          <a:xfrm>
            <a:off x="3970938" y="8829967"/>
            <a:ext cx="3037841" cy="464821"/>
          </a:xfrm>
          <a:prstGeom prst="rect">
            <a:avLst/>
          </a:prstGeom>
        </p:spPr>
        <p:txBody>
          <a:bodyPr vert="horz" lIns="95534" tIns="47767" rIns="95534" bIns="47767" rtlCol="0" anchor="b"/>
          <a:lstStyle>
            <a:lvl1pPr algn="r">
              <a:defRPr sz="1300"/>
            </a:lvl1pPr>
          </a:lstStyle>
          <a:p>
            <a:fld id="{C28A1D2D-E50E-47C1-B540-BCDE53B9D0B2}" type="slidenum">
              <a:rPr lang="es-ES" smtClean="0"/>
              <a:pPr/>
              <a:t>‹Nº›</a:t>
            </a:fld>
            <a:endParaRPr lang="es-ES"/>
          </a:p>
        </p:txBody>
      </p:sp>
    </p:spTree>
    <p:extLst>
      <p:ext uri="{BB962C8B-B14F-4D97-AF65-F5344CB8AC3E}">
        <p14:creationId xmlns:p14="http://schemas.microsoft.com/office/powerpoint/2010/main" xmlns="" val="39904135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3038258" cy="465292"/>
          </a:xfrm>
          <a:prstGeom prst="rect">
            <a:avLst/>
          </a:prstGeom>
        </p:spPr>
        <p:txBody>
          <a:bodyPr vert="horz" lIns="90416" tIns="45208" rIns="90416" bIns="45208" rtlCol="0"/>
          <a:lstStyle>
            <a:lvl1pPr algn="l">
              <a:defRPr sz="1200"/>
            </a:lvl1pPr>
          </a:lstStyle>
          <a:p>
            <a:endParaRPr lang="es-MX"/>
          </a:p>
        </p:txBody>
      </p:sp>
      <p:sp>
        <p:nvSpPr>
          <p:cNvPr id="3" name="2 Marcador de fecha"/>
          <p:cNvSpPr>
            <a:spLocks noGrp="1"/>
          </p:cNvSpPr>
          <p:nvPr>
            <p:ph type="dt" idx="1"/>
          </p:nvPr>
        </p:nvSpPr>
        <p:spPr>
          <a:xfrm>
            <a:off x="3970576" y="0"/>
            <a:ext cx="3038258" cy="465292"/>
          </a:xfrm>
          <a:prstGeom prst="rect">
            <a:avLst/>
          </a:prstGeom>
        </p:spPr>
        <p:txBody>
          <a:bodyPr vert="horz" lIns="90416" tIns="45208" rIns="90416" bIns="45208" rtlCol="0"/>
          <a:lstStyle>
            <a:lvl1pPr algn="r">
              <a:defRPr sz="1200"/>
            </a:lvl1pPr>
          </a:lstStyle>
          <a:p>
            <a:fld id="{AB03C936-B139-4F37-B9DE-0562FFA8B350}" type="datetimeFigureOut">
              <a:rPr lang="es-MX" smtClean="0"/>
              <a:pPr/>
              <a:t>25/02/2019</a:t>
            </a:fld>
            <a:endParaRPr lang="es-MX"/>
          </a:p>
        </p:txBody>
      </p:sp>
      <p:sp>
        <p:nvSpPr>
          <p:cNvPr id="4" name="3 Marcador de imagen de diapositiva"/>
          <p:cNvSpPr>
            <a:spLocks noGrp="1" noRot="1" noChangeAspect="1"/>
          </p:cNvSpPr>
          <p:nvPr>
            <p:ph type="sldImg" idx="2"/>
          </p:nvPr>
        </p:nvSpPr>
        <p:spPr>
          <a:xfrm>
            <a:off x="1182688" y="698500"/>
            <a:ext cx="4645025" cy="3484563"/>
          </a:xfrm>
          <a:prstGeom prst="rect">
            <a:avLst/>
          </a:prstGeom>
          <a:noFill/>
          <a:ln w="12700">
            <a:solidFill>
              <a:prstClr val="black"/>
            </a:solidFill>
          </a:ln>
        </p:spPr>
        <p:txBody>
          <a:bodyPr vert="horz" lIns="90416" tIns="45208" rIns="90416" bIns="45208" rtlCol="0" anchor="ctr"/>
          <a:lstStyle/>
          <a:p>
            <a:endParaRPr lang="es-MX"/>
          </a:p>
        </p:txBody>
      </p:sp>
      <p:sp>
        <p:nvSpPr>
          <p:cNvPr id="6" name="5 Marcador de pie de página"/>
          <p:cNvSpPr>
            <a:spLocks noGrp="1"/>
          </p:cNvSpPr>
          <p:nvPr>
            <p:ph type="ftr" sz="quarter" idx="4"/>
          </p:nvPr>
        </p:nvSpPr>
        <p:spPr>
          <a:xfrm>
            <a:off x="1" y="8829537"/>
            <a:ext cx="3038258" cy="465292"/>
          </a:xfrm>
          <a:prstGeom prst="rect">
            <a:avLst/>
          </a:prstGeom>
        </p:spPr>
        <p:txBody>
          <a:bodyPr vert="horz" lIns="90416" tIns="45208" rIns="90416" bIns="45208"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970576" y="8829537"/>
            <a:ext cx="3038258" cy="465292"/>
          </a:xfrm>
          <a:prstGeom prst="rect">
            <a:avLst/>
          </a:prstGeom>
        </p:spPr>
        <p:txBody>
          <a:bodyPr vert="horz" lIns="90416" tIns="45208" rIns="90416" bIns="45208" rtlCol="0" anchor="b"/>
          <a:lstStyle>
            <a:lvl1pPr algn="r">
              <a:defRPr sz="1200"/>
            </a:lvl1pPr>
          </a:lstStyle>
          <a:p>
            <a:fld id="{9AA8F477-258F-43D7-9A49-1ED45710DE28}" type="slidenum">
              <a:rPr lang="es-MX" smtClean="0"/>
              <a:pPr/>
              <a:t>‹Nº›</a:t>
            </a:fld>
            <a:endParaRPr lang="es-MX"/>
          </a:p>
        </p:txBody>
      </p:sp>
    </p:spTree>
    <p:extLst>
      <p:ext uri="{BB962C8B-B14F-4D97-AF65-F5344CB8AC3E}">
        <p14:creationId xmlns:p14="http://schemas.microsoft.com/office/powerpoint/2010/main" xmlns="" val="41439639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a:xfrm>
            <a:off x="700413" y="4415555"/>
            <a:ext cx="5609574" cy="4182908"/>
          </a:xfrm>
          <a:prstGeom prst="rect">
            <a:avLst/>
          </a:prstGeom>
        </p:spPr>
        <p:txBody>
          <a:bodyPr lIns="90416" tIns="45208" rIns="90416" bIns="45208"/>
          <a:lstStyle/>
          <a:p>
            <a:endParaRPr lang="es-ES" dirty="0"/>
          </a:p>
        </p:txBody>
      </p:sp>
      <p:sp>
        <p:nvSpPr>
          <p:cNvPr id="4" name="3 Marcador de número de diapositiva"/>
          <p:cNvSpPr>
            <a:spLocks noGrp="1"/>
          </p:cNvSpPr>
          <p:nvPr>
            <p:ph type="sldNum" sz="quarter" idx="10"/>
          </p:nvPr>
        </p:nvSpPr>
        <p:spPr/>
        <p:txBody>
          <a:bodyPr/>
          <a:lstStyle/>
          <a:p>
            <a:fld id="{9AA8F477-258F-43D7-9A49-1ED45710DE28}" type="slidenum">
              <a:rPr lang="es-MX" smtClean="0"/>
              <a:pPr/>
              <a:t>1</a:t>
            </a:fld>
            <a:endParaRPr lang="es-MX"/>
          </a:p>
        </p:txBody>
      </p:sp>
    </p:spTree>
    <p:extLst>
      <p:ext uri="{BB962C8B-B14F-4D97-AF65-F5344CB8AC3E}">
        <p14:creationId xmlns:p14="http://schemas.microsoft.com/office/powerpoint/2010/main" xmlns="" val="2025527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a:xfrm>
            <a:off x="701675" y="4473575"/>
            <a:ext cx="5607050" cy="3660775"/>
          </a:xfrm>
          <a:prstGeom prst="rect">
            <a:avLst/>
          </a:prstGeom>
        </p:spPr>
        <p:txBody>
          <a:bodyPr/>
          <a:lstStyle/>
          <a:p>
            <a:endParaRPr lang="es-CO" dirty="0"/>
          </a:p>
        </p:txBody>
      </p:sp>
      <p:sp>
        <p:nvSpPr>
          <p:cNvPr id="4" name="Marcador de número de diapositiva 3"/>
          <p:cNvSpPr>
            <a:spLocks noGrp="1"/>
          </p:cNvSpPr>
          <p:nvPr>
            <p:ph type="sldNum" sz="quarter" idx="10"/>
          </p:nvPr>
        </p:nvSpPr>
        <p:spPr/>
        <p:txBody>
          <a:bodyPr/>
          <a:lstStyle/>
          <a:p>
            <a:fld id="{9AA8F477-258F-43D7-9A49-1ED45710DE28}" type="slidenum">
              <a:rPr lang="es-MX" smtClean="0"/>
              <a:pPr/>
              <a:t>10</a:t>
            </a:fld>
            <a:endParaRPr lang="es-MX"/>
          </a:p>
        </p:txBody>
      </p:sp>
    </p:spTree>
    <p:extLst>
      <p:ext uri="{BB962C8B-B14F-4D97-AF65-F5344CB8AC3E}">
        <p14:creationId xmlns:p14="http://schemas.microsoft.com/office/powerpoint/2010/main" xmlns="" val="13413001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6A0B971C-A032-4C1F-BEC5-4A730A4A8900}" type="datetimeFigureOut">
              <a:rPr lang="es-ES" smtClean="0"/>
              <a:pPr/>
              <a:t>25/02/2019</a:t>
            </a:fld>
            <a:endParaRPr lang="es-ES"/>
          </a:p>
        </p:txBody>
      </p:sp>
      <p:sp>
        <p:nvSpPr>
          <p:cNvPr id="5" name="4 Marcador de pie de página"/>
          <p:cNvSpPr>
            <a:spLocks noGrp="1"/>
          </p:cNvSpPr>
          <p:nvPr>
            <p:ph type="ftr" sz="quarter" idx="11"/>
          </p:nvPr>
        </p:nvSpPr>
        <p:spPr>
          <a:xfrm>
            <a:off x="0" y="6643710"/>
            <a:ext cx="5500694" cy="214314"/>
          </a:xfrm>
          <a:prstGeom prst="rect">
            <a:avLst/>
          </a:prstGeom>
        </p:spPr>
        <p:txBody>
          <a:bodyPr/>
          <a:lstStyle/>
          <a:p>
            <a:endParaRPr lang="es-ES"/>
          </a:p>
        </p:txBody>
      </p:sp>
      <p:sp>
        <p:nvSpPr>
          <p:cNvPr id="6" name="5 Marcador de número de diapositiva"/>
          <p:cNvSpPr>
            <a:spLocks noGrp="1"/>
          </p:cNvSpPr>
          <p:nvPr>
            <p:ph type="sldNum" sz="quarter" idx="12"/>
          </p:nvPr>
        </p:nvSpPr>
        <p:spPr/>
        <p:txBody>
          <a:bodyPr/>
          <a:lstStyle/>
          <a:p>
            <a:fld id="{7BFF9551-7C3B-4335-B187-B59F096A47A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Presentacion FGAA">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r>
              <a:rPr lang="es-ES"/>
              <a:t>24/08/2010</a:t>
            </a:r>
          </a:p>
        </p:txBody>
      </p:sp>
      <p:sp>
        <p:nvSpPr>
          <p:cNvPr id="3" name="5 Marcador de número de diapositiva"/>
          <p:cNvSpPr>
            <a:spLocks noGrp="1"/>
          </p:cNvSpPr>
          <p:nvPr>
            <p:ph type="sldNum" sz="quarter" idx="11"/>
          </p:nvPr>
        </p:nvSpPr>
        <p:spPr/>
        <p:txBody>
          <a:bodyPr/>
          <a:lstStyle>
            <a:lvl1pPr>
              <a:defRPr/>
            </a:lvl1pPr>
          </a:lstStyle>
          <a:p>
            <a:pPr>
              <a:defRPr/>
            </a:pPr>
            <a:fld id="{233682EA-4692-4A9F-899F-79AC86527DBA}" type="slidenum">
              <a:rPr lang="es-ES"/>
              <a:pPr>
                <a:defRPr/>
              </a:pPr>
              <a:t>‹Nº›</a:t>
            </a:fld>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857356" y="274638"/>
            <a:ext cx="6829444" cy="1143000"/>
          </a:xfrm>
          <a:prstGeom prst="rect">
            <a:avLst/>
          </a:prstGeom>
        </p:spPr>
        <p:txBody>
          <a:bodyPr vert="horz" lIns="91440" tIns="45720" rIns="91440" bIns="45720" rtlCol="0" anchor="ctr">
            <a:normAutofit/>
          </a:bodyPr>
          <a:lstStyle/>
          <a:p>
            <a:r>
              <a:rPr lang="es-ES" dirty="0" smtClean="0"/>
              <a:t>TÍTULO</a:t>
            </a:r>
            <a:br>
              <a:rPr lang="es-ES" dirty="0" smtClean="0"/>
            </a:br>
            <a:r>
              <a:rPr lang="es-ES" dirty="0" smtClean="0"/>
              <a:t>y/o subtítulo</a:t>
            </a:r>
            <a:endParaRPr lang="es-ES" dirty="0"/>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dirty="0" err="1" smtClean="0"/>
              <a:t>Items</a:t>
            </a:r>
            <a:r>
              <a:rPr lang="es-ES" dirty="0" smtClean="0"/>
              <a:t> a describir</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0B971C-A032-4C1F-BEC5-4A730A4A8900}" type="datetimeFigureOut">
              <a:rPr lang="es-ES" smtClean="0"/>
              <a:pPr/>
              <a:t>25/02/2019</a:t>
            </a:fld>
            <a:endParaRPr lang="es-E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FF9551-7C3B-4335-B187-B59F096A47AC}" type="slidenum">
              <a:rPr lang="es-ES" smtClean="0"/>
              <a:pPr/>
              <a:t>‹Nº›</a:t>
            </a:fld>
            <a:endParaRPr lang="es-ES"/>
          </a:p>
        </p:txBody>
      </p:sp>
      <p:pic>
        <p:nvPicPr>
          <p:cNvPr id="1026" name="Picture 2" descr="FUGA-01"/>
          <p:cNvPicPr>
            <a:picLocks noChangeAspect="1" noChangeArrowheads="1"/>
          </p:cNvPicPr>
          <p:nvPr userDrawn="1"/>
        </p:nvPicPr>
        <p:blipFill>
          <a:blip r:embed="rId4" cstate="print"/>
          <a:srcRect/>
          <a:stretch>
            <a:fillRect/>
          </a:stretch>
        </p:blipFill>
        <p:spPr bwMode="auto">
          <a:xfrm>
            <a:off x="2000232" y="351177"/>
            <a:ext cx="1571636" cy="863245"/>
          </a:xfrm>
          <a:prstGeom prst="rect">
            <a:avLst/>
          </a:prstGeom>
          <a:noFill/>
          <a:ln w="9525">
            <a:noFill/>
            <a:miter lim="800000"/>
            <a:headEnd/>
            <a:tailEnd/>
          </a:ln>
        </p:spPr>
      </p:pic>
      <p:pic>
        <p:nvPicPr>
          <p:cNvPr id="9" name="Picture 5"/>
          <p:cNvPicPr>
            <a:picLocks noChangeAspect="1" noChangeArrowheads="1"/>
          </p:cNvPicPr>
          <p:nvPr userDrawn="1"/>
        </p:nvPicPr>
        <p:blipFill>
          <a:blip r:embed="rId5" cstate="print"/>
          <a:srcRect/>
          <a:stretch>
            <a:fillRect/>
          </a:stretch>
        </p:blipFill>
        <p:spPr bwMode="auto">
          <a:xfrm>
            <a:off x="143830" y="354007"/>
            <a:ext cx="1719116" cy="857584"/>
          </a:xfrm>
          <a:prstGeom prst="rect">
            <a:avLst/>
          </a:prstGeom>
          <a:noFill/>
          <a:ln w="9525" cap="flat">
            <a:noFill/>
            <a:round/>
            <a:headEnd/>
            <a:tailEnd/>
          </a:ln>
          <a:effec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QuickStyle" Target="../diagrams/quickStyle2.xml"/><Relationship Id="rId13" Type="http://schemas.openxmlformats.org/officeDocument/2006/relationships/diagramColors" Target="../diagrams/colors3.xml"/><Relationship Id="rId3" Type="http://schemas.openxmlformats.org/officeDocument/2006/relationships/diagramLayout" Target="../diagrams/layout1.xml"/><Relationship Id="rId21" Type="http://schemas.microsoft.com/office/2007/relationships/diagramDrawing" Target="../diagrams/drawing4.xml"/><Relationship Id="rId7" Type="http://schemas.openxmlformats.org/officeDocument/2006/relationships/diagramLayout" Target="../diagrams/layout2.xml"/><Relationship Id="rId12" Type="http://schemas.openxmlformats.org/officeDocument/2006/relationships/diagramQuickStyle" Target="../diagrams/quickStyle3.xml"/><Relationship Id="rId17" Type="http://schemas.openxmlformats.org/officeDocument/2006/relationships/diagramColors" Target="../diagrams/colors4.xml"/><Relationship Id="rId2" Type="http://schemas.openxmlformats.org/officeDocument/2006/relationships/diagramData" Target="../diagrams/data1.xml"/><Relationship Id="rId16" Type="http://schemas.openxmlformats.org/officeDocument/2006/relationships/diagramQuickStyle" Target="../diagrams/quickStyle4.xml"/><Relationship Id="rId1" Type="http://schemas.openxmlformats.org/officeDocument/2006/relationships/slideLayout" Target="../slideLayouts/slideLayout2.xml"/><Relationship Id="rId6" Type="http://schemas.openxmlformats.org/officeDocument/2006/relationships/diagramData" Target="../diagrams/data2.xml"/><Relationship Id="rId11" Type="http://schemas.openxmlformats.org/officeDocument/2006/relationships/diagramLayout" Target="../diagrams/layout3.xml"/><Relationship Id="rId24"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Layout" Target="../diagrams/layout4.xml"/><Relationship Id="rId23" Type="http://schemas.microsoft.com/office/2007/relationships/diagramDrawing" Target="../diagrams/drawing1.xml"/><Relationship Id="rId10" Type="http://schemas.openxmlformats.org/officeDocument/2006/relationships/diagramData" Target="../diagrams/data3.xml"/><Relationship Id="rId4" Type="http://schemas.openxmlformats.org/officeDocument/2006/relationships/diagramQuickStyle" Target="../diagrams/quickStyle1.xml"/><Relationship Id="rId9" Type="http://schemas.openxmlformats.org/officeDocument/2006/relationships/diagramColors" Target="../diagrams/colors2.xml"/><Relationship Id="rId14" Type="http://schemas.openxmlformats.org/officeDocument/2006/relationships/diagramData" Target="../diagrams/data4.xml"/><Relationship Id="rId22" Type="http://schemas.microsoft.com/office/2007/relationships/diagramDrawing" Target="../diagrams/drawing3.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323528" y="1891858"/>
            <a:ext cx="8424936" cy="3293209"/>
          </a:xfrm>
          <a:prstGeom prst="rect">
            <a:avLst/>
          </a:prstGeom>
          <a:noFill/>
        </p:spPr>
        <p:txBody>
          <a:bodyPr wrap="square">
            <a:spAutoFit/>
          </a:bodyPr>
          <a:lstStyle/>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MX" sz="2800" b="1" dirty="0" smtClean="0">
                <a:solidFill>
                  <a:schemeClr val="bg1">
                    <a:lumMod val="65000"/>
                  </a:schemeClr>
                </a:solidFill>
                <a:effectLst>
                  <a:outerShdw blurRad="38100" dist="38100" dir="2700000" algn="tl">
                    <a:srgbClr val="000000">
                      <a:alpha val="43137"/>
                    </a:srgbClr>
                  </a:outerShdw>
                </a:effectLst>
              </a:rPr>
              <a:t>SECTOR CULTURA, RECREACI</a:t>
            </a:r>
            <a:r>
              <a:rPr lang="es-ES" sz="2800" b="1" dirty="0" smtClean="0">
                <a:solidFill>
                  <a:schemeClr val="bg1">
                    <a:lumMod val="65000"/>
                  </a:schemeClr>
                </a:solidFill>
                <a:effectLst>
                  <a:outerShdw blurRad="38100" dist="38100" dir="2700000" algn="tl">
                    <a:srgbClr val="000000">
                      <a:alpha val="43137"/>
                    </a:srgbClr>
                  </a:outerShdw>
                </a:effectLst>
              </a:rPr>
              <a:t>ÓN Y DEPORTE</a:t>
            </a:r>
            <a:endParaRPr lang="es-MX" sz="2800" b="1" dirty="0" smtClean="0">
              <a:solidFill>
                <a:schemeClr val="bg1">
                  <a:lumMod val="65000"/>
                </a:schemeClr>
              </a:solidFill>
              <a:effectLst>
                <a:outerShdw blurRad="38100" dist="38100" dir="2700000" algn="tl">
                  <a:srgbClr val="000000">
                    <a:alpha val="43137"/>
                  </a:srgbClr>
                </a:outerShdw>
              </a:effectLst>
            </a:endParaRPr>
          </a:p>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MX" sz="3600" b="1" dirty="0" smtClean="0">
                <a:solidFill>
                  <a:srgbClr val="993366"/>
                </a:solidFill>
                <a:effectLst>
                  <a:outerShdw blurRad="38100" dist="38100" dir="2700000" algn="tl">
                    <a:srgbClr val="000000">
                      <a:alpha val="43137"/>
                    </a:srgbClr>
                  </a:outerShdw>
                </a:effectLst>
              </a:rPr>
              <a:t>FUNDACI</a:t>
            </a:r>
            <a:r>
              <a:rPr lang="es-ES" sz="3600" b="1" dirty="0" smtClean="0">
                <a:solidFill>
                  <a:srgbClr val="993366"/>
                </a:solidFill>
                <a:effectLst>
                  <a:outerShdw blurRad="38100" dist="38100" dir="2700000" algn="tl">
                    <a:srgbClr val="000000">
                      <a:alpha val="43137"/>
                    </a:srgbClr>
                  </a:outerShdw>
                </a:effectLst>
              </a:rPr>
              <a:t>ÓN GILBERTO ALZATE AVENDAÑO</a:t>
            </a:r>
          </a:p>
          <a:p>
            <a:pPr algn="ct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endParaRPr lang="es-ES" sz="3600" b="1" dirty="0" smtClean="0">
              <a:solidFill>
                <a:srgbClr val="993366"/>
              </a:solidFill>
              <a:effectLst>
                <a:outerShdw blurRad="38100" dist="38100" dir="2700000" algn="tl">
                  <a:srgbClr val="000000">
                    <a:alpha val="43137"/>
                  </a:srgbClr>
                </a:outerShdw>
              </a:effectLst>
            </a:endParaRPr>
          </a:p>
          <a:p>
            <a:pPr algn="ct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endParaRPr lang="es-ES" sz="3600" b="1" dirty="0">
              <a:solidFill>
                <a:srgbClr val="993366"/>
              </a:solidFill>
              <a:effectLst>
                <a:outerShdw blurRad="38100" dist="38100" dir="2700000" algn="tl">
                  <a:srgbClr val="000000">
                    <a:alpha val="43137"/>
                  </a:srgbClr>
                </a:outerShdw>
              </a:effectLst>
            </a:endParaRPr>
          </a:p>
          <a:p>
            <a:pPr algn="ct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endParaRPr lang="es-ES" sz="3600" b="1" dirty="0">
              <a:solidFill>
                <a:srgbClr val="993366"/>
              </a:solidFill>
              <a:effectLst>
                <a:outerShdw blurRad="38100" dist="38100" dir="2700000" algn="tl">
                  <a:srgbClr val="000000">
                    <a:alpha val="43137"/>
                  </a:srgbClr>
                </a:outerShdw>
              </a:effectLst>
            </a:endParaRPr>
          </a:p>
          <a:p>
            <a:pPr algn="ct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3600" b="1" dirty="0" smtClean="0">
                <a:solidFill>
                  <a:srgbClr val="993366"/>
                </a:solidFill>
                <a:effectLst>
                  <a:outerShdw blurRad="38100" dist="38100" dir="2700000" algn="tl">
                    <a:srgbClr val="000000">
                      <a:alpha val="43137"/>
                    </a:srgbClr>
                  </a:outerShdw>
                </a:effectLst>
              </a:rPr>
              <a:t>PRESENTACIÓN DE EMPALME</a:t>
            </a:r>
            <a:endParaRPr lang="es-MX" sz="3600" b="1" dirty="0" smtClean="0">
              <a:solidFill>
                <a:srgbClr val="99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5556860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 CuadroTexto"/>
          <p:cNvSpPr txBox="1"/>
          <p:nvPr/>
        </p:nvSpPr>
        <p:spPr>
          <a:xfrm>
            <a:off x="3707904" y="476672"/>
            <a:ext cx="5328592" cy="461665"/>
          </a:xfrm>
          <a:prstGeom prst="rect">
            <a:avLst/>
          </a:prstGeom>
          <a:noFill/>
        </p:spPr>
        <p:txBody>
          <a:bodyPr wrap="square">
            <a:spAutoFit/>
          </a:bodyPr>
          <a:lstStyle/>
          <a:p>
            <a:pPr algn="ct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2400" b="1" dirty="0" smtClean="0">
                <a:solidFill>
                  <a:srgbClr val="993366"/>
                </a:solidFill>
                <a:effectLst>
                  <a:outerShdw blurRad="38100" dist="38100" dir="2700000" algn="tl">
                    <a:srgbClr val="000000">
                      <a:alpha val="43137"/>
                    </a:srgbClr>
                  </a:outerShdw>
                </a:effectLst>
              </a:rPr>
              <a:t>Proyectos de inversión misionales</a:t>
            </a:r>
            <a:endParaRPr lang="es-ES" sz="1400" b="1" dirty="0">
              <a:solidFill>
                <a:srgbClr val="993366"/>
              </a:solidFill>
              <a:effectLst>
                <a:outerShdw blurRad="38100" dist="38100" dir="2700000" algn="tl">
                  <a:srgbClr val="000000">
                    <a:alpha val="43137"/>
                  </a:srgbClr>
                </a:outerShdw>
              </a:effectLst>
            </a:endParaRPr>
          </a:p>
        </p:txBody>
      </p:sp>
      <p:sp>
        <p:nvSpPr>
          <p:cNvPr id="3" name="3 CuadroTexto"/>
          <p:cNvSpPr/>
          <p:nvPr/>
        </p:nvSpPr>
        <p:spPr>
          <a:xfrm>
            <a:off x="179512" y="1401307"/>
            <a:ext cx="8569188" cy="371509"/>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w="12600" cap="flat">
            <a:noFill/>
            <a:prstDash val="solid"/>
            <a:miter/>
          </a:ln>
        </p:spPr>
        <p:txBody>
          <a:bodyPr vert="horz" wrap="square" lIns="90004" tIns="46798" rIns="90004" bIns="46798" anchor="t" anchorCtr="0" compatLnSpc="1">
            <a:spAutoFit/>
          </a:bodyPr>
          <a:lstStyle/>
          <a:p>
            <a:r>
              <a:rPr lang="es-CO" b="1" dirty="0" smtClean="0"/>
              <a:t>912 – CULTURAS EN LA DIVERSIDAD</a:t>
            </a:r>
            <a:endParaRPr lang="es-CO" b="1" dirty="0">
              <a:latin typeface="Calibri" pitchFamily="34"/>
              <a:ea typeface="Arial" pitchFamily="2"/>
              <a:cs typeface="Arial" pitchFamily="2"/>
            </a:endParaRPr>
          </a:p>
        </p:txBody>
      </p:sp>
      <p:sp>
        <p:nvSpPr>
          <p:cNvPr id="4" name="4 CuadroTexto"/>
          <p:cNvSpPr txBox="1"/>
          <p:nvPr/>
        </p:nvSpPr>
        <p:spPr>
          <a:xfrm>
            <a:off x="251520" y="1772816"/>
            <a:ext cx="8640960" cy="3539430"/>
          </a:xfrm>
          <a:prstGeom prst="rect">
            <a:avLst/>
          </a:prstGeom>
          <a:noFill/>
        </p:spPr>
        <p:txBody>
          <a:bodyPr wrap="square">
            <a:spAutoFit/>
          </a:bodyPr>
          <a:lstStyle/>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1400" b="1" dirty="0" smtClean="0">
                <a:solidFill>
                  <a:srgbClr val="993366"/>
                </a:solidFill>
                <a:effectLst>
                  <a:outerShdw blurRad="38100" dist="38100" dir="2700000" algn="tl">
                    <a:srgbClr val="000000">
                      <a:alpha val="43137"/>
                    </a:srgbClr>
                  </a:outerShdw>
                </a:effectLst>
              </a:rPr>
              <a:t>Diagnóstico con base en el cual se formuló</a:t>
            </a:r>
          </a:p>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CO" sz="1400" dirty="0" smtClean="0"/>
              <a:t>15.228 </a:t>
            </a:r>
            <a:r>
              <a:rPr lang="es-CO" sz="1400" dirty="0"/>
              <a:t>aportes relacionados con el sector </a:t>
            </a:r>
            <a:r>
              <a:rPr lang="es-CO" sz="1400" dirty="0" smtClean="0"/>
              <a:t>cultura en los espacios </a:t>
            </a:r>
            <a:r>
              <a:rPr lang="es-CO" sz="1400" dirty="0"/>
              <a:t>de participación para la formulación del plan de </a:t>
            </a:r>
            <a:r>
              <a:rPr lang="es-CO" sz="1400" dirty="0" smtClean="0"/>
              <a:t>desarrollo. Identificaron </a:t>
            </a:r>
            <a:r>
              <a:rPr lang="es-CO" sz="1400" dirty="0"/>
              <a:t>necesidades </a:t>
            </a:r>
            <a:r>
              <a:rPr lang="es-CO" sz="1400" dirty="0" smtClean="0"/>
              <a:t>en:</a:t>
            </a:r>
          </a:p>
          <a:p>
            <a:pPr marL="285750" indent="-285750">
              <a:buFont typeface="Arial" panose="020B0604020202020204" pitchFamily="34" charset="0"/>
              <a:buChar cha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CO" sz="1400" dirty="0" smtClean="0"/>
              <a:t>Interés </a:t>
            </a:r>
            <a:r>
              <a:rPr lang="es-CO" sz="1400" dirty="0"/>
              <a:t>de la ciudadanía respecto a </a:t>
            </a:r>
            <a:r>
              <a:rPr lang="es-CO" sz="1400" dirty="0" err="1"/>
              <a:t>visibilización</a:t>
            </a:r>
            <a:r>
              <a:rPr lang="es-CO" sz="1400" dirty="0"/>
              <a:t> de nuevas prácticas y manifestaciones </a:t>
            </a:r>
            <a:r>
              <a:rPr lang="es-CO" sz="1400" dirty="0" smtClean="0"/>
              <a:t>culturales</a:t>
            </a:r>
          </a:p>
          <a:p>
            <a:pPr marL="285750" indent="-285750">
              <a:buFont typeface="Arial" panose="020B0604020202020204" pitchFamily="34" charset="0"/>
              <a:buChar cha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CO" sz="1400" dirty="0" smtClean="0"/>
              <a:t>Diversidad </a:t>
            </a:r>
            <a:r>
              <a:rPr lang="es-CO" sz="1400" dirty="0"/>
              <a:t>de los grupos </a:t>
            </a:r>
            <a:r>
              <a:rPr lang="es-CO" sz="1400" dirty="0" smtClean="0"/>
              <a:t>poblacionales</a:t>
            </a:r>
          </a:p>
          <a:p>
            <a:pPr marL="285750" indent="-285750">
              <a:buFont typeface="Arial" panose="020B0604020202020204" pitchFamily="34" charset="0"/>
              <a:buChar cha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CO" sz="1400" dirty="0"/>
              <a:t>R</a:t>
            </a:r>
            <a:r>
              <a:rPr lang="es-CO" sz="1400" dirty="0" smtClean="0"/>
              <a:t>econocimiento </a:t>
            </a:r>
            <a:r>
              <a:rPr lang="es-CO" sz="1400" dirty="0"/>
              <a:t>y </a:t>
            </a:r>
            <a:r>
              <a:rPr lang="es-CO" sz="1400" dirty="0" smtClean="0"/>
              <a:t>dialogo </a:t>
            </a:r>
            <a:r>
              <a:rPr lang="es-CO" sz="1400" dirty="0"/>
              <a:t>entre ciudadanos y ciudadanas, en clave de convivencia</a:t>
            </a:r>
            <a:r>
              <a:rPr lang="es-CO" sz="1400" dirty="0" smtClean="0"/>
              <a:t>.</a:t>
            </a:r>
          </a:p>
          <a:p>
            <a:pPr marL="285750" indent="-285750">
              <a:buFont typeface="Arial" panose="020B0604020202020204" pitchFamily="34" charset="0"/>
              <a:buChar cha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CO" sz="1400" dirty="0" smtClean="0"/>
              <a:t>Segregación </a:t>
            </a:r>
            <a:r>
              <a:rPr lang="es-CO" sz="1400" dirty="0"/>
              <a:t>y discriminación a grupos </a:t>
            </a:r>
            <a:r>
              <a:rPr lang="es-CO" sz="1400" dirty="0" smtClean="0"/>
              <a:t>étnicos</a:t>
            </a:r>
          </a:p>
          <a:p>
            <a:pPr marL="285750" indent="-285750">
              <a:buFont typeface="Arial" panose="020B0604020202020204" pitchFamily="34" charset="0"/>
              <a:buChar cha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CO" sz="1400" dirty="0"/>
              <a:t>Segregación y discriminación a </a:t>
            </a:r>
            <a:r>
              <a:rPr lang="es-CO" sz="1400" dirty="0" smtClean="0"/>
              <a:t>mujeres</a:t>
            </a:r>
          </a:p>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endParaRPr lang="es-CO" sz="1400" dirty="0" smtClean="0"/>
          </a:p>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1400" b="1" dirty="0" smtClean="0">
                <a:solidFill>
                  <a:srgbClr val="993366"/>
                </a:solidFill>
                <a:effectLst>
                  <a:outerShdw blurRad="38100" dist="38100" dir="2700000" algn="tl">
                    <a:srgbClr val="000000">
                      <a:alpha val="43137"/>
                    </a:srgbClr>
                  </a:outerShdw>
                </a:effectLst>
              </a:rPr>
              <a:t>Objetivo</a:t>
            </a:r>
            <a:endParaRPr lang="es-CO" sz="1400" dirty="0" smtClean="0"/>
          </a:p>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CO" sz="1400" dirty="0"/>
              <a:t>Fortalecer procesos socioculturales de transmisión, </a:t>
            </a:r>
            <a:r>
              <a:rPr lang="es-CO" sz="1400" dirty="0" err="1"/>
              <a:t>visibilización</a:t>
            </a:r>
            <a:r>
              <a:rPr lang="es-CO" sz="1400" dirty="0"/>
              <a:t>, apropiación, gestión, circulación y creación de las distintas expresiones y prácticas artísticas y culturales, a través del apoyo a iniciativas o acciones de reconocimiento, la implementación de acciones afirmativas y el desarrollo de encuentros interculturales dirigidos a grupos étnicos, etarios y </a:t>
            </a:r>
            <a:r>
              <a:rPr lang="es-CO" sz="1400" dirty="0" smtClean="0"/>
              <a:t>sociales.</a:t>
            </a:r>
          </a:p>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endParaRPr lang="es-CO" sz="1400" dirty="0"/>
          </a:p>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1400" b="1" dirty="0" smtClean="0">
                <a:solidFill>
                  <a:srgbClr val="993366"/>
                </a:solidFill>
                <a:effectLst>
                  <a:outerShdw blurRad="38100" dist="38100" dir="2700000" algn="tl">
                    <a:srgbClr val="000000">
                      <a:alpha val="43137"/>
                    </a:srgbClr>
                  </a:outerShdw>
                </a:effectLst>
              </a:rPr>
              <a:t>Cumplimiento de metas</a:t>
            </a:r>
            <a:endParaRPr lang="es-CO" sz="1400" dirty="0" smtClean="0"/>
          </a:p>
        </p:txBody>
      </p:sp>
      <p:graphicFrame>
        <p:nvGraphicFramePr>
          <p:cNvPr id="6" name="3 Tabla"/>
          <p:cNvGraphicFramePr>
            <a:graphicFrameLocks noGrp="1"/>
          </p:cNvGraphicFramePr>
          <p:nvPr>
            <p:extLst>
              <p:ext uri="{D42A27DB-BD31-4B8C-83A1-F6EECF244321}">
                <p14:modId xmlns:p14="http://schemas.microsoft.com/office/powerpoint/2010/main" xmlns="" val="1408072969"/>
              </p:ext>
            </p:extLst>
          </p:nvPr>
        </p:nvGraphicFramePr>
        <p:xfrm>
          <a:off x="251516" y="5292824"/>
          <a:ext cx="8712972" cy="1448544"/>
        </p:xfrm>
        <a:graphic>
          <a:graphicData uri="http://schemas.openxmlformats.org/drawingml/2006/table">
            <a:tbl>
              <a:tblPr firstRow="1" bandRow="1">
                <a:tableStyleId>{3B4B98B0-60AC-42C2-AFA5-B58CD77FA1E5}</a:tableStyleId>
              </a:tblPr>
              <a:tblGrid>
                <a:gridCol w="631583"/>
                <a:gridCol w="5921145"/>
                <a:gridCol w="1368152"/>
                <a:gridCol w="792092"/>
              </a:tblGrid>
              <a:tr h="370840">
                <a:tc>
                  <a:txBody>
                    <a:bodyPr/>
                    <a:lstStyle/>
                    <a:p>
                      <a:pPr algn="ctr"/>
                      <a:r>
                        <a:rPr lang="es-MX" sz="1000" b="0" dirty="0" smtClean="0">
                          <a:latin typeface="Arial" pitchFamily="34" charset="0"/>
                          <a:cs typeface="Arial" pitchFamily="34" charset="0"/>
                        </a:rPr>
                        <a:t>Cód.</a:t>
                      </a:r>
                      <a:r>
                        <a:rPr lang="es-MX" sz="1000" b="0" baseline="0" dirty="0" smtClean="0">
                          <a:latin typeface="Arial" pitchFamily="34" charset="0"/>
                          <a:cs typeface="Arial" pitchFamily="34" charset="0"/>
                        </a:rPr>
                        <a:t> meta</a:t>
                      </a:r>
                      <a:endParaRPr lang="es-MX" sz="1000" b="0" dirty="0">
                        <a:latin typeface="Arial" pitchFamily="34" charset="0"/>
                        <a:cs typeface="Arial"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000" b="0" dirty="0" smtClean="0">
                          <a:latin typeface="Arial" pitchFamily="34" charset="0"/>
                          <a:cs typeface="Arial" pitchFamily="34" charset="0"/>
                        </a:rPr>
                        <a:t>Meta de gestión</a:t>
                      </a:r>
                      <a:endParaRPr lang="es-MX" sz="1000" b="0" dirty="0">
                        <a:latin typeface="Arial" pitchFamily="34" charset="0"/>
                        <a:cs typeface="Arial"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000" b="0" dirty="0" smtClean="0">
                          <a:latin typeface="Arial" pitchFamily="34" charset="0"/>
                          <a:cs typeface="Arial" pitchFamily="34" charset="0"/>
                        </a:rPr>
                        <a:t>Ejecutado</a:t>
                      </a:r>
                    </a:p>
                    <a:p>
                      <a:pPr marL="0" marR="0" indent="0" algn="ctr" defTabSz="914400" rtl="0" eaLnBrk="1" fontAlgn="auto" latinLnBrk="0" hangingPunct="1">
                        <a:lnSpc>
                          <a:spcPct val="100000"/>
                        </a:lnSpc>
                        <a:spcBef>
                          <a:spcPts val="0"/>
                        </a:spcBef>
                        <a:spcAft>
                          <a:spcPts val="0"/>
                        </a:spcAft>
                        <a:buClrTx/>
                        <a:buSzTx/>
                        <a:buFontTx/>
                        <a:buNone/>
                        <a:tabLst/>
                        <a:defRPr/>
                      </a:pPr>
                      <a:r>
                        <a:rPr lang="es-MX" sz="1000" b="0" dirty="0" smtClean="0">
                          <a:latin typeface="Arial" pitchFamily="34" charset="0"/>
                          <a:cs typeface="Arial" pitchFamily="34" charset="0"/>
                        </a:rPr>
                        <a:t>2012</a:t>
                      </a:r>
                      <a:r>
                        <a:rPr lang="es-MX" sz="1000" b="0" baseline="0" dirty="0" smtClean="0">
                          <a:latin typeface="Arial" pitchFamily="34" charset="0"/>
                          <a:cs typeface="Arial" pitchFamily="34" charset="0"/>
                        </a:rPr>
                        <a:t> - 2015</a:t>
                      </a:r>
                      <a:endParaRPr lang="es-MX" sz="1000" b="0" dirty="0">
                        <a:latin typeface="Arial" pitchFamily="34" charset="0"/>
                        <a:cs typeface="Arial"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000" b="0" dirty="0" smtClean="0">
                          <a:latin typeface="Arial" pitchFamily="34" charset="0"/>
                          <a:cs typeface="Arial" pitchFamily="34" charset="0"/>
                        </a:rPr>
                        <a:t>%</a:t>
                      </a:r>
                      <a:endParaRPr lang="es-MX" sz="1000" b="0" dirty="0">
                        <a:latin typeface="Arial" pitchFamily="34" charset="0"/>
                        <a:cs typeface="Arial" pitchFamily="34" charset="0"/>
                      </a:endParaRPr>
                    </a:p>
                  </a:txBody>
                  <a:tcPr anchor="ctr"/>
                </a:tc>
              </a:tr>
              <a:tr h="181616">
                <a:tc>
                  <a:txBody>
                    <a:bodyPr/>
                    <a:lstStyle/>
                    <a:p>
                      <a:pPr marL="1171575" indent="-1171575">
                        <a:buFont typeface="Arial" pitchFamily="34" charset="0"/>
                        <a:buNone/>
                        <a:defRPr/>
                      </a:pPr>
                      <a:r>
                        <a:rPr lang="es-MX" sz="1000" b="0" kern="1200" dirty="0" smtClean="0">
                          <a:solidFill>
                            <a:schemeClr val="tx1"/>
                          </a:solidFill>
                          <a:latin typeface="Arial" pitchFamily="34" charset="0"/>
                          <a:ea typeface="+mn-ea"/>
                          <a:cs typeface="Arial" pitchFamily="34" charset="0"/>
                        </a:rPr>
                        <a:t>160</a:t>
                      </a:r>
                    </a:p>
                  </a:txBody>
                  <a:tcPr anchor="ctr"/>
                </a:tc>
                <a:tc>
                  <a:txBody>
                    <a:bodyPr/>
                    <a:lstStyle/>
                    <a:p>
                      <a:r>
                        <a:rPr lang="es-CO" sz="1000" b="0" kern="1200" dirty="0" smtClean="0">
                          <a:solidFill>
                            <a:schemeClr val="tx1"/>
                          </a:solidFill>
                          <a:latin typeface="Arial" pitchFamily="34" charset="0"/>
                          <a:ea typeface="+mn-ea"/>
                          <a:cs typeface="Arial" pitchFamily="34" charset="0"/>
                        </a:rPr>
                        <a:t>Apoyar 200 acciones de reconocimiento de las expresiones culturales diversas (…) con organizaciones de grupos poblacionales y sectores sociales y etarios</a:t>
                      </a:r>
                      <a:endParaRPr lang="es-MX" sz="1000" b="0" kern="1200" dirty="0">
                        <a:solidFill>
                          <a:schemeClr val="tx1"/>
                        </a:solidFill>
                        <a:latin typeface="Arial" pitchFamily="34" charset="0"/>
                        <a:ea typeface="+mn-ea"/>
                        <a:cs typeface="Arial"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000" b="0" kern="1200" dirty="0" smtClean="0">
                          <a:solidFill>
                            <a:schemeClr val="tx1"/>
                          </a:solidFill>
                          <a:latin typeface="Arial" pitchFamily="34" charset="0"/>
                          <a:ea typeface="+mn-ea"/>
                          <a:cs typeface="Arial" pitchFamily="34" charset="0"/>
                        </a:rPr>
                        <a:t>176</a:t>
                      </a:r>
                      <a:endParaRPr lang="es-MX" sz="1000" b="0" kern="1200" dirty="0">
                        <a:solidFill>
                          <a:schemeClr val="tx1"/>
                        </a:solidFill>
                        <a:latin typeface="Arial" pitchFamily="34" charset="0"/>
                        <a:ea typeface="+mn-ea"/>
                        <a:cs typeface="Arial" pitchFamily="34" charset="0"/>
                      </a:endParaRPr>
                    </a:p>
                  </a:txBody>
                  <a:tcPr anchor="ctr"/>
                </a:tc>
                <a:tc>
                  <a:txBody>
                    <a:bodyPr/>
                    <a:lstStyle/>
                    <a:p>
                      <a:pPr algn="ctr"/>
                      <a:r>
                        <a:rPr lang="es-MX" sz="1000" b="0" kern="1200" dirty="0" smtClean="0">
                          <a:solidFill>
                            <a:schemeClr val="tx1"/>
                          </a:solidFill>
                          <a:latin typeface="Arial" pitchFamily="34" charset="0"/>
                          <a:ea typeface="+mn-ea"/>
                          <a:cs typeface="Arial" pitchFamily="34" charset="0"/>
                        </a:rPr>
                        <a:t>88%</a:t>
                      </a:r>
                      <a:endParaRPr lang="es-MX" sz="1000" b="0" kern="1200" dirty="0">
                        <a:solidFill>
                          <a:schemeClr val="tx1"/>
                        </a:solidFill>
                        <a:latin typeface="Arial" pitchFamily="34" charset="0"/>
                        <a:ea typeface="+mn-ea"/>
                        <a:cs typeface="Arial" pitchFamily="34" charset="0"/>
                      </a:endParaRPr>
                    </a:p>
                  </a:txBody>
                  <a:tcPr anchor="ctr"/>
                </a:tc>
              </a:tr>
              <a:tr h="4122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000" b="0" kern="1200" dirty="0" smtClean="0">
                          <a:solidFill>
                            <a:schemeClr val="tx1"/>
                          </a:solidFill>
                          <a:latin typeface="Arial" pitchFamily="34" charset="0"/>
                          <a:ea typeface="+mn-ea"/>
                          <a:cs typeface="Arial" pitchFamily="34" charset="0"/>
                        </a:rPr>
                        <a:t>161</a:t>
                      </a:r>
                      <a:endParaRPr lang="es-MX" sz="1000" b="0" kern="1200" dirty="0">
                        <a:solidFill>
                          <a:schemeClr val="tx1"/>
                        </a:solidFill>
                        <a:latin typeface="Arial" pitchFamily="34" charset="0"/>
                        <a:ea typeface="+mn-ea"/>
                        <a:cs typeface="Arial" pitchFamily="34" charset="0"/>
                      </a:endParaRPr>
                    </a:p>
                  </a:txBody>
                  <a:tcPr anchor="ctr"/>
                </a:tc>
                <a:tc>
                  <a:txBody>
                    <a:bodyPr/>
                    <a:lstStyle/>
                    <a:p>
                      <a:r>
                        <a:rPr lang="es-CO" sz="1000" b="0" kern="1200" dirty="0" smtClean="0">
                          <a:solidFill>
                            <a:schemeClr val="tx1"/>
                          </a:solidFill>
                          <a:latin typeface="Arial" pitchFamily="34" charset="0"/>
                          <a:ea typeface="+mn-ea"/>
                          <a:cs typeface="Arial" pitchFamily="34" charset="0"/>
                        </a:rPr>
                        <a:t>Realizar 4 de acciones afirmativas dirigidas a las poblaciones diversas de la ciudad con enfoque intercultural</a:t>
                      </a:r>
                      <a:endParaRPr lang="es-MX" sz="1000" b="0" kern="1200" dirty="0">
                        <a:solidFill>
                          <a:schemeClr val="tx1"/>
                        </a:solidFill>
                        <a:latin typeface="Arial" pitchFamily="34" charset="0"/>
                        <a:ea typeface="+mn-ea"/>
                        <a:cs typeface="Arial"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000" b="0" kern="1200" dirty="0" smtClean="0">
                          <a:solidFill>
                            <a:schemeClr val="tx1"/>
                          </a:solidFill>
                          <a:latin typeface="Arial" pitchFamily="34" charset="0"/>
                          <a:ea typeface="+mn-ea"/>
                          <a:cs typeface="Arial" pitchFamily="34" charset="0"/>
                        </a:rPr>
                        <a:t>Meta constante</a:t>
                      </a:r>
                      <a:endParaRPr lang="es-MX" sz="1000" b="0" kern="1200" dirty="0">
                        <a:solidFill>
                          <a:schemeClr val="tx1"/>
                        </a:solidFill>
                        <a:latin typeface="Arial" pitchFamily="34" charset="0"/>
                        <a:ea typeface="+mn-ea"/>
                        <a:cs typeface="Arial" pitchFamily="34" charset="0"/>
                      </a:endParaRPr>
                    </a:p>
                  </a:txBody>
                  <a:tcPr anchor="ctr"/>
                </a:tc>
                <a:tc>
                  <a:txBody>
                    <a:bodyPr/>
                    <a:lstStyle/>
                    <a:p>
                      <a:pPr algn="ctr"/>
                      <a:r>
                        <a:rPr lang="es-MX" sz="1000" b="0" kern="1200" dirty="0" smtClean="0">
                          <a:solidFill>
                            <a:schemeClr val="tx1"/>
                          </a:solidFill>
                          <a:latin typeface="Arial" pitchFamily="34" charset="0"/>
                          <a:ea typeface="+mn-ea"/>
                          <a:cs typeface="Arial" pitchFamily="34" charset="0"/>
                        </a:rPr>
                        <a:t>63%</a:t>
                      </a:r>
                    </a:p>
                  </a:txBody>
                  <a:tcPr anchor="ctr"/>
                </a:tc>
              </a:tr>
              <a:tr h="162568">
                <a:tc>
                  <a:txBody>
                    <a:bodyPr/>
                    <a:lstStyle/>
                    <a:p>
                      <a:pPr marL="174625" indent="-174625">
                        <a:buFont typeface="Arial" pitchFamily="34" charset="0"/>
                        <a:buNone/>
                        <a:defRPr/>
                      </a:pPr>
                      <a:r>
                        <a:rPr lang="es-MX" sz="1000" b="0" kern="1200" dirty="0" smtClean="0">
                          <a:solidFill>
                            <a:schemeClr val="tx1"/>
                          </a:solidFill>
                          <a:latin typeface="Arial" pitchFamily="34" charset="0"/>
                          <a:ea typeface="+mn-ea"/>
                          <a:cs typeface="Arial" pitchFamily="34" charset="0"/>
                        </a:rPr>
                        <a:t>162</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O" sz="1000" b="0" kern="1200" dirty="0" smtClean="0">
                          <a:solidFill>
                            <a:schemeClr val="tx1"/>
                          </a:solidFill>
                          <a:latin typeface="Arial" pitchFamily="34" charset="0"/>
                          <a:ea typeface="+mn-ea"/>
                          <a:cs typeface="Arial" pitchFamily="34" charset="0"/>
                        </a:rPr>
                        <a:t>Apoyar 5 acciones de encuentro intercultural entre las poblaciones</a:t>
                      </a:r>
                      <a:endParaRPr lang="es-MX" sz="1000" b="0" kern="1200" dirty="0">
                        <a:solidFill>
                          <a:schemeClr val="tx1"/>
                        </a:solidFill>
                        <a:latin typeface="Arial" pitchFamily="34" charset="0"/>
                        <a:ea typeface="+mn-ea"/>
                        <a:cs typeface="Arial"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000" b="0" kern="1200" dirty="0" smtClean="0">
                          <a:solidFill>
                            <a:schemeClr val="tx1"/>
                          </a:solidFill>
                          <a:latin typeface="Arial" pitchFamily="34" charset="0"/>
                          <a:ea typeface="+mn-ea"/>
                          <a:cs typeface="Arial" pitchFamily="34" charset="0"/>
                        </a:rPr>
                        <a:t>4</a:t>
                      </a:r>
                      <a:endParaRPr lang="es-MX" sz="1000" b="0" kern="1200" dirty="0">
                        <a:solidFill>
                          <a:schemeClr val="tx1"/>
                        </a:solidFill>
                        <a:latin typeface="Arial" pitchFamily="34" charset="0"/>
                        <a:ea typeface="+mn-ea"/>
                        <a:cs typeface="Arial" pitchFamily="34" charset="0"/>
                      </a:endParaRPr>
                    </a:p>
                  </a:txBody>
                  <a:tcPr anchor="ctr"/>
                </a:tc>
                <a:tc>
                  <a:txBody>
                    <a:bodyPr/>
                    <a:lstStyle/>
                    <a:p>
                      <a:pPr algn="ctr"/>
                      <a:r>
                        <a:rPr lang="es-MX" sz="1000" b="0" kern="1200" dirty="0" smtClean="0">
                          <a:solidFill>
                            <a:schemeClr val="tx1"/>
                          </a:solidFill>
                          <a:latin typeface="Arial" pitchFamily="34" charset="0"/>
                          <a:ea typeface="+mn-ea"/>
                          <a:cs typeface="Arial" pitchFamily="34" charset="0"/>
                        </a:rPr>
                        <a:t>80%</a:t>
                      </a:r>
                      <a:endParaRPr lang="es-MX" sz="1000" b="0" kern="1200" dirty="0">
                        <a:solidFill>
                          <a:schemeClr val="tx1"/>
                        </a:solidFill>
                        <a:latin typeface="Arial" pitchFamily="34" charset="0"/>
                        <a:ea typeface="+mn-ea"/>
                        <a:cs typeface="Arial" pitchFamily="34" charset="0"/>
                      </a:endParaRPr>
                    </a:p>
                  </a:txBody>
                  <a:tcPr anchor="ctr"/>
                </a:tc>
              </a:tr>
            </a:tbl>
          </a:graphicData>
        </a:graphic>
      </p:graphicFrame>
    </p:spTree>
    <p:extLst>
      <p:ext uri="{BB962C8B-B14F-4D97-AF65-F5344CB8AC3E}">
        <p14:creationId xmlns:p14="http://schemas.microsoft.com/office/powerpoint/2010/main" xmlns="" val="38058071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 CuadroTexto"/>
          <p:cNvSpPr txBox="1"/>
          <p:nvPr/>
        </p:nvSpPr>
        <p:spPr>
          <a:xfrm>
            <a:off x="3707904" y="476672"/>
            <a:ext cx="5328592" cy="461665"/>
          </a:xfrm>
          <a:prstGeom prst="rect">
            <a:avLst/>
          </a:prstGeom>
          <a:noFill/>
        </p:spPr>
        <p:txBody>
          <a:bodyPr wrap="square">
            <a:spAutoFit/>
          </a:bodyPr>
          <a:lstStyle/>
          <a:p>
            <a:pPr algn="ct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2400" b="1" dirty="0" smtClean="0">
                <a:solidFill>
                  <a:srgbClr val="993366"/>
                </a:solidFill>
                <a:effectLst>
                  <a:outerShdw blurRad="38100" dist="38100" dir="2700000" algn="tl">
                    <a:srgbClr val="000000">
                      <a:alpha val="43137"/>
                    </a:srgbClr>
                  </a:outerShdw>
                </a:effectLst>
              </a:rPr>
              <a:t>Proyectos de inversión misionales</a:t>
            </a:r>
            <a:endParaRPr lang="es-ES" sz="1400" b="1" dirty="0">
              <a:solidFill>
                <a:srgbClr val="993366"/>
              </a:solidFill>
              <a:effectLst>
                <a:outerShdw blurRad="38100" dist="38100" dir="2700000" algn="tl">
                  <a:srgbClr val="000000">
                    <a:alpha val="43137"/>
                  </a:srgbClr>
                </a:outerShdw>
              </a:effectLst>
            </a:endParaRPr>
          </a:p>
        </p:txBody>
      </p:sp>
      <p:sp>
        <p:nvSpPr>
          <p:cNvPr id="3" name="4 CuadroTexto"/>
          <p:cNvSpPr txBox="1"/>
          <p:nvPr/>
        </p:nvSpPr>
        <p:spPr>
          <a:xfrm>
            <a:off x="251520" y="1628800"/>
            <a:ext cx="8640960" cy="5047536"/>
          </a:xfrm>
          <a:prstGeom prst="rect">
            <a:avLst/>
          </a:prstGeom>
          <a:noFill/>
        </p:spPr>
        <p:txBody>
          <a:bodyPr wrap="square">
            <a:spAutoFit/>
          </a:bodyPr>
          <a:lstStyle/>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1400" b="1" dirty="0" smtClean="0">
                <a:solidFill>
                  <a:srgbClr val="993366"/>
                </a:solidFill>
                <a:effectLst>
                  <a:outerShdw blurRad="38100" dist="38100" dir="2700000" algn="tl">
                    <a:srgbClr val="000000">
                      <a:alpha val="43137"/>
                    </a:srgbClr>
                  </a:outerShdw>
                </a:effectLst>
              </a:rPr>
              <a:t>Personas involucradas</a:t>
            </a:r>
          </a:p>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CO" sz="1400" dirty="0" smtClean="0"/>
              <a:t>De planta temporal: </a:t>
            </a:r>
            <a:r>
              <a:rPr lang="es-CO" sz="1400" dirty="0"/>
              <a:t>3</a:t>
            </a:r>
            <a:endParaRPr lang="es-CO" sz="1400" dirty="0" smtClean="0"/>
          </a:p>
          <a:p>
            <a:pPr marL="285750" indent="-285750">
              <a:buFont typeface="Arial" panose="020B0604020202020204" pitchFamily="34" charset="0"/>
              <a:buChar cha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CO" sz="1400" dirty="0" smtClean="0"/>
              <a:t>2 técnicos</a:t>
            </a:r>
          </a:p>
          <a:p>
            <a:pPr marL="285750" indent="-285750">
              <a:buFont typeface="Arial" panose="020B0604020202020204" pitchFamily="34" charset="0"/>
              <a:buChar cha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CO" sz="1400" dirty="0"/>
              <a:t>1</a:t>
            </a:r>
            <a:r>
              <a:rPr lang="es-CO" sz="1400" dirty="0" smtClean="0"/>
              <a:t> auxiliares administrativos</a:t>
            </a:r>
          </a:p>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endParaRPr lang="es-CO" sz="1400" dirty="0" smtClean="0"/>
          </a:p>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CO" sz="1400" dirty="0" smtClean="0"/>
              <a:t>Contratistas: 1</a:t>
            </a:r>
          </a:p>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endParaRPr lang="es-CO" sz="1400" dirty="0" smtClean="0"/>
          </a:p>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1400" b="1" dirty="0" smtClean="0">
                <a:solidFill>
                  <a:srgbClr val="993366"/>
                </a:solidFill>
                <a:effectLst>
                  <a:outerShdw blurRad="38100" dist="38100" dir="2700000" algn="tl">
                    <a:srgbClr val="000000">
                      <a:alpha val="43137"/>
                    </a:srgbClr>
                  </a:outerShdw>
                </a:effectLst>
              </a:rPr>
              <a:t>Compromisos y acuerdos vigentes</a:t>
            </a:r>
            <a:endParaRPr lang="es-CO" sz="1400" dirty="0" smtClean="0"/>
          </a:p>
          <a:p>
            <a:pPr marL="285750" indent="-285750">
              <a:buFont typeface="Arial" panose="020B0604020202020204" pitchFamily="34" charset="0"/>
              <a:buChar cha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CO" sz="1400" dirty="0" smtClean="0"/>
              <a:t>Convenio de asociación con el Instituto Caro y Cuervo y la Asociación de Amigos del Instituto Caro y Cuervo para el proyecto sociocultural denominado “Cultura de los pueblos nativos”. Tiene vigencia hasta 30 junio de 2016. Dada la dinámica de los cabildos indígenas, la nueva administración debe adicionar este convenio por $10 millones para dos técnicos que apoyan la traducción de una de las lenguas.</a:t>
            </a:r>
          </a:p>
          <a:p>
            <a:pPr marL="285750" indent="-285750">
              <a:buFont typeface="Arial" panose="020B0604020202020204" pitchFamily="34" charset="0"/>
              <a:buChar cha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CO" sz="1400" dirty="0" smtClean="0"/>
              <a:t>Participación en las casas de la cultura de Fontibón Cacique </a:t>
            </a:r>
            <a:r>
              <a:rPr lang="es-CO" sz="1400" dirty="0" err="1" smtClean="0"/>
              <a:t>Hyntiba</a:t>
            </a:r>
            <a:r>
              <a:rPr lang="es-CO" sz="1400" dirty="0" smtClean="0"/>
              <a:t> y de Engativá. LA FUGA adelanta el trámite para retirarse de la participación, dado que ninguno de los representantes legales ha entregado los informes administrativo y financiero de las casas.</a:t>
            </a:r>
          </a:p>
          <a:p>
            <a:pPr marL="285750" indent="-285750">
              <a:buFont typeface="Arial" panose="020B0604020202020204" pitchFamily="34" charset="0"/>
              <a:buChar cha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CO" sz="1400" dirty="0" smtClean="0"/>
              <a:t>Convenio de asociación con IDARTES, SCRD y la Fundación Arteria para realizar el proyecto laboratorio de creación “Memoria y vida”. Tiene vigencia hasta el 4 de diciembre, y se está tramitando una prórroga. </a:t>
            </a:r>
          </a:p>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endParaRPr lang="es-CO" sz="1400" dirty="0">
              <a:solidFill>
                <a:srgbClr val="FFC000"/>
              </a:solidFill>
            </a:endParaRPr>
          </a:p>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1400" b="1" dirty="0" smtClean="0">
                <a:solidFill>
                  <a:srgbClr val="993366"/>
                </a:solidFill>
                <a:effectLst>
                  <a:outerShdw blurRad="38100" dist="38100" dir="2700000" algn="tl">
                    <a:srgbClr val="000000">
                      <a:alpha val="43137"/>
                    </a:srgbClr>
                  </a:outerShdw>
                </a:effectLst>
              </a:rPr>
              <a:t>Dificultades</a:t>
            </a:r>
          </a:p>
          <a:p>
            <a:pPr marL="285750" indent="-285750">
              <a:buFont typeface="Arial" panose="020B0604020202020204" pitchFamily="34" charset="0"/>
              <a:buChar cha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1400" dirty="0" smtClean="0"/>
              <a:t>Dado que el tema poblacional es un tema nuevo en la FUGA</a:t>
            </a:r>
            <a:r>
              <a:rPr lang="es-ES" sz="1400" dirty="0"/>
              <a:t>, </a:t>
            </a:r>
            <a:r>
              <a:rPr lang="es-ES" sz="1400" dirty="0" smtClean="0"/>
              <a:t>se presentan vacíos en la conceptualización de temas poblacionales y en la política de </a:t>
            </a:r>
            <a:r>
              <a:rPr lang="es-ES" sz="1400" dirty="0"/>
              <a:t>inclusión. Se requiere un equipo </a:t>
            </a:r>
            <a:r>
              <a:rPr lang="es-ES" sz="1400" dirty="0" smtClean="0"/>
              <a:t>asesor.</a:t>
            </a:r>
          </a:p>
          <a:p>
            <a:pPr marL="285750" indent="-285750">
              <a:buFont typeface="Arial" panose="020B0604020202020204" pitchFamily="34" charset="0"/>
              <a:buChar cha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1400" dirty="0" smtClean="0"/>
              <a:t>Recurso </a:t>
            </a:r>
            <a:r>
              <a:rPr lang="es-ES" sz="1400" dirty="0"/>
              <a:t>económico precario para atender a todas las poblaciones.</a:t>
            </a:r>
          </a:p>
          <a:p>
            <a:pPr marL="285750" indent="-285750">
              <a:buFont typeface="Arial" panose="020B0604020202020204" pitchFamily="34" charset="0"/>
              <a:buChar cha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1400" dirty="0" smtClean="0"/>
              <a:t>Escases de personal</a:t>
            </a:r>
            <a:endParaRPr lang="es-CO" sz="1400" dirty="0"/>
          </a:p>
        </p:txBody>
      </p:sp>
    </p:spTree>
    <p:extLst>
      <p:ext uri="{BB962C8B-B14F-4D97-AF65-F5344CB8AC3E}">
        <p14:creationId xmlns:p14="http://schemas.microsoft.com/office/powerpoint/2010/main" xmlns="" val="988035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 CuadroTexto"/>
          <p:cNvSpPr txBox="1"/>
          <p:nvPr/>
        </p:nvSpPr>
        <p:spPr>
          <a:xfrm>
            <a:off x="3707904" y="476672"/>
            <a:ext cx="5328592" cy="461665"/>
          </a:xfrm>
          <a:prstGeom prst="rect">
            <a:avLst/>
          </a:prstGeom>
          <a:noFill/>
        </p:spPr>
        <p:txBody>
          <a:bodyPr wrap="square">
            <a:spAutoFit/>
          </a:bodyPr>
          <a:lstStyle/>
          <a:p>
            <a:pPr algn="ct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2400" b="1" dirty="0" smtClean="0">
                <a:solidFill>
                  <a:srgbClr val="993366"/>
                </a:solidFill>
                <a:effectLst>
                  <a:outerShdw blurRad="38100" dist="38100" dir="2700000" algn="tl">
                    <a:srgbClr val="000000">
                      <a:alpha val="43137"/>
                    </a:srgbClr>
                  </a:outerShdw>
                </a:effectLst>
              </a:rPr>
              <a:t>Proyectos de inversión misionales</a:t>
            </a:r>
            <a:endParaRPr lang="es-ES" sz="1400" b="1" dirty="0">
              <a:solidFill>
                <a:srgbClr val="993366"/>
              </a:solidFill>
              <a:effectLst>
                <a:outerShdw blurRad="38100" dist="38100" dir="2700000" algn="tl">
                  <a:srgbClr val="000000">
                    <a:alpha val="43137"/>
                  </a:srgbClr>
                </a:outerShdw>
              </a:effectLst>
            </a:endParaRPr>
          </a:p>
        </p:txBody>
      </p:sp>
      <p:sp>
        <p:nvSpPr>
          <p:cNvPr id="3" name="3 CuadroTexto"/>
          <p:cNvSpPr/>
          <p:nvPr/>
        </p:nvSpPr>
        <p:spPr>
          <a:xfrm>
            <a:off x="179512" y="1401307"/>
            <a:ext cx="8569188" cy="371509"/>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w="12600" cap="flat">
            <a:noFill/>
            <a:prstDash val="solid"/>
            <a:miter/>
          </a:ln>
        </p:spPr>
        <p:txBody>
          <a:bodyPr vert="horz" wrap="square" lIns="90004" tIns="46798" rIns="90004" bIns="46798" anchor="t" anchorCtr="0" compatLnSpc="1">
            <a:spAutoFit/>
          </a:bodyPr>
          <a:lstStyle/>
          <a:p>
            <a:r>
              <a:rPr lang="es-CO" b="1" dirty="0" smtClean="0"/>
              <a:t>477 – FORMACIÓN PARA LA DEMOCRACIA</a:t>
            </a:r>
            <a:endParaRPr lang="es-CO" b="1" dirty="0">
              <a:latin typeface="Calibri" pitchFamily="34"/>
              <a:ea typeface="Arial" pitchFamily="2"/>
              <a:cs typeface="Arial" pitchFamily="2"/>
            </a:endParaRPr>
          </a:p>
        </p:txBody>
      </p:sp>
      <p:sp>
        <p:nvSpPr>
          <p:cNvPr id="4" name="4 CuadroTexto"/>
          <p:cNvSpPr txBox="1"/>
          <p:nvPr/>
        </p:nvSpPr>
        <p:spPr>
          <a:xfrm>
            <a:off x="251520" y="1772816"/>
            <a:ext cx="8640960" cy="3108543"/>
          </a:xfrm>
          <a:prstGeom prst="rect">
            <a:avLst/>
          </a:prstGeom>
          <a:noFill/>
        </p:spPr>
        <p:txBody>
          <a:bodyPr wrap="square">
            <a:spAutoFit/>
          </a:bodyPr>
          <a:lstStyle/>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1400" b="1" dirty="0" smtClean="0">
                <a:solidFill>
                  <a:srgbClr val="993366"/>
                </a:solidFill>
                <a:effectLst>
                  <a:outerShdw blurRad="38100" dist="38100" dir="2700000" algn="tl">
                    <a:srgbClr val="000000">
                      <a:alpha val="43137"/>
                    </a:srgbClr>
                  </a:outerShdw>
                </a:effectLst>
              </a:rPr>
              <a:t>Diagnóstico con base en el cual se formuló</a:t>
            </a:r>
          </a:p>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CO" sz="1400" dirty="0" smtClean="0"/>
              <a:t>15.228 </a:t>
            </a:r>
            <a:r>
              <a:rPr lang="es-CO" sz="1400" dirty="0"/>
              <a:t>aportes relacionados con el sector </a:t>
            </a:r>
            <a:r>
              <a:rPr lang="es-CO" sz="1400" dirty="0" smtClean="0"/>
              <a:t>cultura en los espacios </a:t>
            </a:r>
            <a:r>
              <a:rPr lang="es-CO" sz="1400" dirty="0"/>
              <a:t>de participación para la formulación del plan de </a:t>
            </a:r>
            <a:r>
              <a:rPr lang="es-CO" sz="1400" dirty="0" smtClean="0"/>
              <a:t>desarrollo. Identificaron </a:t>
            </a:r>
            <a:r>
              <a:rPr lang="es-CO" sz="1400" dirty="0"/>
              <a:t>necesidades </a:t>
            </a:r>
            <a:r>
              <a:rPr lang="es-CO" sz="1400" dirty="0" smtClean="0"/>
              <a:t>en:</a:t>
            </a:r>
          </a:p>
          <a:p>
            <a:pPr marL="285750" indent="-285750">
              <a:buFont typeface="Arial" panose="020B0604020202020204" pitchFamily="34" charset="0"/>
              <a:buChar char="•"/>
            </a:pPr>
            <a:r>
              <a:rPr lang="es-CO" sz="1400" dirty="0" smtClean="0"/>
              <a:t>Acceso </a:t>
            </a:r>
            <a:r>
              <a:rPr lang="es-CO" sz="1400" dirty="0"/>
              <a:t>a las expresiones culturales, entre las que se encuentra la cultura política, el debate y la confrontación de las ideas</a:t>
            </a:r>
            <a:r>
              <a:rPr lang="es-CO" sz="1400" dirty="0" smtClean="0"/>
              <a:t>.</a:t>
            </a:r>
          </a:p>
          <a:p>
            <a:pPr marL="285750" indent="-285750">
              <a:buFont typeface="Arial" panose="020B0604020202020204" pitchFamily="34" charset="0"/>
              <a:buChar char="•"/>
            </a:pPr>
            <a:r>
              <a:rPr lang="es-CO" sz="1400" dirty="0" smtClean="0"/>
              <a:t>Formas </a:t>
            </a:r>
            <a:r>
              <a:rPr lang="es-CO" sz="1400" dirty="0"/>
              <a:t>de encuentro dialogal y de experiencias sociales y culturales entre posturas diferentes, que propicien procesos de sociedad, autoconstrucción, respeto y reconocimiento del otro</a:t>
            </a:r>
            <a:r>
              <a:rPr lang="es-CO" sz="1400" dirty="0" smtClean="0"/>
              <a:t>.</a:t>
            </a:r>
          </a:p>
          <a:p>
            <a:pPr marL="285750" indent="-285750">
              <a:buFont typeface="Arial" panose="020B0604020202020204" pitchFamily="34" charset="0"/>
              <a:buChar char="•"/>
            </a:pPr>
            <a:r>
              <a:rPr lang="es-CO" sz="1400" dirty="0"/>
              <a:t>P</a:t>
            </a:r>
            <a:r>
              <a:rPr lang="es-CO" sz="1400" dirty="0" smtClean="0"/>
              <a:t>articipación ciudadana.</a:t>
            </a:r>
          </a:p>
          <a:p>
            <a:endParaRPr lang="es-CO" sz="1400" dirty="0" smtClean="0"/>
          </a:p>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1400" b="1" dirty="0" smtClean="0">
                <a:solidFill>
                  <a:srgbClr val="993366"/>
                </a:solidFill>
                <a:effectLst>
                  <a:outerShdw blurRad="38100" dist="38100" dir="2700000" algn="tl">
                    <a:srgbClr val="000000">
                      <a:alpha val="43137"/>
                    </a:srgbClr>
                  </a:outerShdw>
                </a:effectLst>
              </a:rPr>
              <a:t>Objetivo</a:t>
            </a:r>
            <a:endParaRPr lang="es-CO" sz="1400" dirty="0" smtClean="0"/>
          </a:p>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CO" sz="1400" dirty="0"/>
              <a:t>Promover el conocimiento de la historia y actualidad política colombiana y propiciar el debate en torno a los diversos temas de interés </a:t>
            </a:r>
            <a:r>
              <a:rPr lang="es-CO" sz="1400" dirty="0" smtClean="0"/>
              <a:t>ciudadano</a:t>
            </a:r>
          </a:p>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endParaRPr lang="es-CO" sz="1400" dirty="0"/>
          </a:p>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1400" b="1" dirty="0" smtClean="0">
                <a:solidFill>
                  <a:srgbClr val="993366"/>
                </a:solidFill>
                <a:effectLst>
                  <a:outerShdw blurRad="38100" dist="38100" dir="2700000" algn="tl">
                    <a:srgbClr val="000000">
                      <a:alpha val="43137"/>
                    </a:srgbClr>
                  </a:outerShdw>
                </a:effectLst>
              </a:rPr>
              <a:t>Cumplimiento de metas</a:t>
            </a:r>
            <a:endParaRPr lang="es-CO" sz="1400" dirty="0" smtClean="0"/>
          </a:p>
        </p:txBody>
      </p:sp>
      <p:graphicFrame>
        <p:nvGraphicFramePr>
          <p:cNvPr id="7" name="3 Tabla"/>
          <p:cNvGraphicFramePr>
            <a:graphicFrameLocks noGrp="1"/>
          </p:cNvGraphicFramePr>
          <p:nvPr>
            <p:extLst>
              <p:ext uri="{D42A27DB-BD31-4B8C-83A1-F6EECF244321}">
                <p14:modId xmlns:p14="http://schemas.microsoft.com/office/powerpoint/2010/main" xmlns="" val="2479295437"/>
              </p:ext>
            </p:extLst>
          </p:nvPr>
        </p:nvGraphicFramePr>
        <p:xfrm>
          <a:off x="251516" y="4869160"/>
          <a:ext cx="8712972" cy="836712"/>
        </p:xfrm>
        <a:graphic>
          <a:graphicData uri="http://schemas.openxmlformats.org/drawingml/2006/table">
            <a:tbl>
              <a:tblPr firstRow="1" bandRow="1">
                <a:tableStyleId>{3B4B98B0-60AC-42C2-AFA5-B58CD77FA1E5}</a:tableStyleId>
              </a:tblPr>
              <a:tblGrid>
                <a:gridCol w="631583"/>
                <a:gridCol w="5921145"/>
                <a:gridCol w="1368152"/>
                <a:gridCol w="792092"/>
              </a:tblGrid>
              <a:tr h="440472">
                <a:tc>
                  <a:txBody>
                    <a:bodyPr/>
                    <a:lstStyle/>
                    <a:p>
                      <a:pPr algn="ctr"/>
                      <a:r>
                        <a:rPr lang="es-MX" sz="1000" b="0" dirty="0" smtClean="0">
                          <a:latin typeface="Arial" pitchFamily="34" charset="0"/>
                          <a:cs typeface="Arial" pitchFamily="34" charset="0"/>
                        </a:rPr>
                        <a:t>Cód.</a:t>
                      </a:r>
                      <a:r>
                        <a:rPr lang="es-MX" sz="1000" b="0" baseline="0" dirty="0" smtClean="0">
                          <a:latin typeface="Arial" pitchFamily="34" charset="0"/>
                          <a:cs typeface="Arial" pitchFamily="34" charset="0"/>
                        </a:rPr>
                        <a:t> meta</a:t>
                      </a:r>
                      <a:endParaRPr lang="es-MX" sz="1000" b="0" dirty="0">
                        <a:latin typeface="Arial" pitchFamily="34" charset="0"/>
                        <a:cs typeface="Arial"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000" b="0" dirty="0" smtClean="0">
                          <a:latin typeface="Arial" pitchFamily="34" charset="0"/>
                          <a:cs typeface="Arial" pitchFamily="34" charset="0"/>
                        </a:rPr>
                        <a:t>Meta de gestión</a:t>
                      </a:r>
                      <a:endParaRPr lang="es-MX" sz="1000" b="0" dirty="0">
                        <a:latin typeface="Arial" pitchFamily="34" charset="0"/>
                        <a:cs typeface="Arial"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000" b="0" dirty="0" smtClean="0">
                          <a:latin typeface="Arial" pitchFamily="34" charset="0"/>
                          <a:cs typeface="Arial" pitchFamily="34" charset="0"/>
                        </a:rPr>
                        <a:t>Ejecutado</a:t>
                      </a:r>
                    </a:p>
                    <a:p>
                      <a:pPr marL="0" marR="0" indent="0" algn="ctr" defTabSz="914400" rtl="0" eaLnBrk="1" fontAlgn="auto" latinLnBrk="0" hangingPunct="1">
                        <a:lnSpc>
                          <a:spcPct val="100000"/>
                        </a:lnSpc>
                        <a:spcBef>
                          <a:spcPts val="0"/>
                        </a:spcBef>
                        <a:spcAft>
                          <a:spcPts val="0"/>
                        </a:spcAft>
                        <a:buClrTx/>
                        <a:buSzTx/>
                        <a:buFontTx/>
                        <a:buNone/>
                        <a:tabLst/>
                        <a:defRPr/>
                      </a:pPr>
                      <a:r>
                        <a:rPr lang="es-MX" sz="1000" b="0" dirty="0" smtClean="0">
                          <a:latin typeface="Arial" pitchFamily="34" charset="0"/>
                          <a:cs typeface="Arial" pitchFamily="34" charset="0"/>
                        </a:rPr>
                        <a:t>2012</a:t>
                      </a:r>
                      <a:r>
                        <a:rPr lang="es-MX" sz="1000" b="0" baseline="0" dirty="0" smtClean="0">
                          <a:latin typeface="Arial" pitchFamily="34" charset="0"/>
                          <a:cs typeface="Arial" pitchFamily="34" charset="0"/>
                        </a:rPr>
                        <a:t> – 2015</a:t>
                      </a:r>
                      <a:endParaRPr lang="es-MX" sz="1000" b="0" dirty="0">
                        <a:latin typeface="Arial" pitchFamily="34" charset="0"/>
                        <a:cs typeface="Arial"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000" b="0" dirty="0" smtClean="0">
                          <a:latin typeface="Arial" pitchFamily="34" charset="0"/>
                          <a:cs typeface="Arial" pitchFamily="34" charset="0"/>
                        </a:rPr>
                        <a:t>%</a:t>
                      </a:r>
                      <a:endParaRPr lang="es-MX" sz="1000" b="0" dirty="0">
                        <a:latin typeface="Arial" pitchFamily="34" charset="0"/>
                        <a:cs typeface="Arial" pitchFamily="34" charset="0"/>
                      </a:endParaRPr>
                    </a:p>
                  </a:txBody>
                  <a:tcPr anchor="ctr"/>
                </a:tc>
              </a:tr>
              <a:tr h="16256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000" b="0" kern="1200" dirty="0" smtClean="0">
                          <a:solidFill>
                            <a:schemeClr val="tx1"/>
                          </a:solidFill>
                          <a:latin typeface="Arial" pitchFamily="34" charset="0"/>
                          <a:ea typeface="+mn-ea"/>
                          <a:cs typeface="Arial" pitchFamily="34" charset="0"/>
                        </a:rPr>
                        <a:t>184</a:t>
                      </a:r>
                      <a:endParaRPr lang="es-MX" sz="1000" b="0" kern="1200" dirty="0">
                        <a:solidFill>
                          <a:schemeClr val="tx1"/>
                        </a:solidFill>
                        <a:latin typeface="Arial" pitchFamily="34" charset="0"/>
                        <a:ea typeface="+mn-ea"/>
                        <a:cs typeface="Arial" pitchFamily="34" charset="0"/>
                      </a:endParaRPr>
                    </a:p>
                  </a:txBody>
                  <a:tcPr anchor="ctr"/>
                </a:tc>
                <a:tc>
                  <a:txBody>
                    <a:bodyPr/>
                    <a:lstStyle/>
                    <a:p>
                      <a:r>
                        <a:rPr lang="es-CO" sz="1000" b="0" kern="1200" dirty="0" smtClean="0">
                          <a:solidFill>
                            <a:schemeClr val="tx1"/>
                          </a:solidFill>
                          <a:latin typeface="Arial" pitchFamily="34" charset="0"/>
                          <a:ea typeface="+mn-ea"/>
                          <a:cs typeface="Arial" pitchFamily="34" charset="0"/>
                        </a:rPr>
                        <a:t>Lograr 1.200.000 asistencias a la oferta pública de personas en condiciones de equidad, inclusión y no Segregación</a:t>
                      </a:r>
                      <a:endParaRPr lang="es-MX" sz="1000" b="0" kern="1200" dirty="0">
                        <a:solidFill>
                          <a:schemeClr val="tx1"/>
                        </a:solidFill>
                        <a:latin typeface="Arial" pitchFamily="34" charset="0"/>
                        <a:ea typeface="+mn-ea"/>
                        <a:cs typeface="Arial" pitchFamily="34" charset="0"/>
                      </a:endParaRPr>
                    </a:p>
                  </a:txBody>
                  <a:tcPr anchor="ctr"/>
                </a:tc>
                <a:tc>
                  <a:txBody>
                    <a:bodyPr/>
                    <a:lstStyle/>
                    <a:p>
                      <a:pPr marL="0" algn="ctr" defTabSz="914400" rtl="0" eaLnBrk="1" latinLnBrk="0" hangingPunct="1"/>
                      <a:r>
                        <a:rPr lang="es-CO" sz="1000" b="0" kern="1200" dirty="0" smtClean="0">
                          <a:solidFill>
                            <a:schemeClr val="tx1"/>
                          </a:solidFill>
                          <a:latin typeface="Arial" pitchFamily="34" charset="0"/>
                          <a:ea typeface="+mn-ea"/>
                          <a:cs typeface="Arial" pitchFamily="34" charset="0"/>
                        </a:rPr>
                        <a:t>Meta constante</a:t>
                      </a:r>
                      <a:endParaRPr lang="es-CO" sz="1000" b="0" kern="1200" dirty="0">
                        <a:solidFill>
                          <a:schemeClr val="tx1"/>
                        </a:solidFill>
                        <a:latin typeface="Arial" pitchFamily="34" charset="0"/>
                        <a:ea typeface="+mn-ea"/>
                        <a:cs typeface="Arial" pitchFamily="34" charset="0"/>
                      </a:endParaRPr>
                    </a:p>
                  </a:txBody>
                  <a:tcPr anchor="ctr"/>
                </a:tc>
                <a:tc>
                  <a:txBody>
                    <a:bodyPr/>
                    <a:lstStyle/>
                    <a:p>
                      <a:pPr marL="0" algn="ctr" defTabSz="914400" rtl="0" eaLnBrk="1" latinLnBrk="0" hangingPunct="1"/>
                      <a:r>
                        <a:rPr lang="es-CO" sz="1000" b="0" kern="1200" dirty="0" smtClean="0">
                          <a:solidFill>
                            <a:schemeClr val="tx1"/>
                          </a:solidFill>
                          <a:latin typeface="Arial" pitchFamily="34" charset="0"/>
                          <a:ea typeface="+mn-ea"/>
                          <a:cs typeface="Arial" pitchFamily="34" charset="0"/>
                        </a:rPr>
                        <a:t>68%</a:t>
                      </a:r>
                      <a:endParaRPr lang="es-CO" sz="1000" b="0" kern="1200" dirty="0">
                        <a:solidFill>
                          <a:schemeClr val="tx1"/>
                        </a:solidFill>
                        <a:latin typeface="Arial" pitchFamily="34" charset="0"/>
                        <a:ea typeface="+mn-ea"/>
                        <a:cs typeface="Arial" pitchFamily="34" charset="0"/>
                      </a:endParaRPr>
                    </a:p>
                  </a:txBody>
                  <a:tcPr anchor="ctr"/>
                </a:tc>
              </a:tr>
            </a:tbl>
          </a:graphicData>
        </a:graphic>
      </p:graphicFrame>
    </p:spTree>
    <p:extLst>
      <p:ext uri="{BB962C8B-B14F-4D97-AF65-F5344CB8AC3E}">
        <p14:creationId xmlns:p14="http://schemas.microsoft.com/office/powerpoint/2010/main" xmlns="" val="9801071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 CuadroTexto"/>
          <p:cNvSpPr txBox="1"/>
          <p:nvPr/>
        </p:nvSpPr>
        <p:spPr>
          <a:xfrm>
            <a:off x="3707904" y="476672"/>
            <a:ext cx="5328592" cy="461665"/>
          </a:xfrm>
          <a:prstGeom prst="rect">
            <a:avLst/>
          </a:prstGeom>
          <a:noFill/>
        </p:spPr>
        <p:txBody>
          <a:bodyPr wrap="square">
            <a:spAutoFit/>
          </a:bodyPr>
          <a:lstStyle/>
          <a:p>
            <a:pPr algn="ct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2400" b="1" dirty="0" smtClean="0">
                <a:solidFill>
                  <a:srgbClr val="993366"/>
                </a:solidFill>
                <a:effectLst>
                  <a:outerShdw blurRad="38100" dist="38100" dir="2700000" algn="tl">
                    <a:srgbClr val="000000">
                      <a:alpha val="43137"/>
                    </a:srgbClr>
                  </a:outerShdw>
                </a:effectLst>
              </a:rPr>
              <a:t>Proyectos de inversión misionales</a:t>
            </a:r>
            <a:endParaRPr lang="es-ES" sz="1400" b="1" dirty="0">
              <a:solidFill>
                <a:srgbClr val="993366"/>
              </a:solidFill>
              <a:effectLst>
                <a:outerShdw blurRad="38100" dist="38100" dir="2700000" algn="tl">
                  <a:srgbClr val="000000">
                    <a:alpha val="43137"/>
                  </a:srgbClr>
                </a:outerShdw>
              </a:effectLst>
            </a:endParaRPr>
          </a:p>
        </p:txBody>
      </p:sp>
      <p:sp>
        <p:nvSpPr>
          <p:cNvPr id="3" name="4 CuadroTexto"/>
          <p:cNvSpPr txBox="1"/>
          <p:nvPr/>
        </p:nvSpPr>
        <p:spPr>
          <a:xfrm>
            <a:off x="251520" y="1628800"/>
            <a:ext cx="8640960" cy="2462213"/>
          </a:xfrm>
          <a:prstGeom prst="rect">
            <a:avLst/>
          </a:prstGeom>
          <a:noFill/>
        </p:spPr>
        <p:txBody>
          <a:bodyPr wrap="square">
            <a:spAutoFit/>
          </a:bodyPr>
          <a:lstStyle/>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1400" b="1" dirty="0" smtClean="0">
                <a:solidFill>
                  <a:srgbClr val="993366"/>
                </a:solidFill>
                <a:effectLst>
                  <a:outerShdw blurRad="38100" dist="38100" dir="2700000" algn="tl">
                    <a:srgbClr val="000000">
                      <a:alpha val="43137"/>
                    </a:srgbClr>
                  </a:outerShdw>
                </a:effectLst>
              </a:rPr>
              <a:t>Personas involucradas</a:t>
            </a:r>
          </a:p>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CO" sz="1400" dirty="0" smtClean="0"/>
              <a:t>De planta temporal: 1</a:t>
            </a:r>
          </a:p>
          <a:p>
            <a:pPr marL="285750" indent="-285750">
              <a:buFont typeface="Arial" panose="020B0604020202020204" pitchFamily="34" charset="0"/>
              <a:buChar cha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CO" sz="1400" dirty="0"/>
              <a:t>1</a:t>
            </a:r>
            <a:r>
              <a:rPr lang="es-CO" sz="1400" dirty="0" smtClean="0"/>
              <a:t> profesional universitario</a:t>
            </a:r>
          </a:p>
          <a:p>
            <a:pPr marL="285750" indent="-285750">
              <a:buFont typeface="Arial" panose="020B0604020202020204" pitchFamily="34" charset="0"/>
              <a:buChar cha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endParaRPr lang="es-CO" sz="1400" dirty="0" smtClean="0"/>
          </a:p>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CO" sz="1400" dirty="0" smtClean="0"/>
              <a:t>Contratistas: 1</a:t>
            </a:r>
          </a:p>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endParaRPr lang="es-CO" sz="1400" dirty="0" smtClean="0"/>
          </a:p>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1400" b="1" dirty="0" smtClean="0">
                <a:solidFill>
                  <a:srgbClr val="993366"/>
                </a:solidFill>
                <a:effectLst>
                  <a:outerShdw blurRad="38100" dist="38100" dir="2700000" algn="tl">
                    <a:srgbClr val="000000">
                      <a:alpha val="43137"/>
                    </a:srgbClr>
                  </a:outerShdw>
                </a:effectLst>
              </a:rPr>
              <a:t>Compromisos y acuerdos vigentes</a:t>
            </a:r>
            <a:endParaRPr lang="es-CO" sz="1400" dirty="0" smtClean="0"/>
          </a:p>
          <a:p>
            <a:pPr marL="285750" indent="-285750">
              <a:buFont typeface="Arial" panose="020B0604020202020204" pitchFamily="34" charset="0"/>
              <a:buChar cha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CO" sz="1400" dirty="0" smtClean="0"/>
              <a:t>No</a:t>
            </a:r>
            <a:endParaRPr lang="es-CO" sz="1400" dirty="0"/>
          </a:p>
          <a:p>
            <a:pPr marL="285750" indent="-285750">
              <a:buFont typeface="Arial" panose="020B0604020202020204" pitchFamily="34" charset="0"/>
              <a:buChar cha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endParaRPr lang="es-CO" sz="1400" dirty="0">
              <a:solidFill>
                <a:srgbClr val="FFC000"/>
              </a:solidFill>
            </a:endParaRPr>
          </a:p>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1400" b="1" dirty="0" smtClean="0">
                <a:solidFill>
                  <a:srgbClr val="993366"/>
                </a:solidFill>
                <a:effectLst>
                  <a:outerShdw blurRad="38100" dist="38100" dir="2700000" algn="tl">
                    <a:srgbClr val="000000">
                      <a:alpha val="43137"/>
                    </a:srgbClr>
                  </a:outerShdw>
                </a:effectLst>
              </a:rPr>
              <a:t>Dificultades</a:t>
            </a:r>
          </a:p>
          <a:p>
            <a:pPr marL="285750" indent="-285750">
              <a:buFont typeface="Arial" panose="020B0604020202020204" pitchFamily="34" charset="0"/>
              <a:buChar cha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1400" dirty="0" smtClean="0"/>
              <a:t>Ninguna</a:t>
            </a:r>
            <a:endParaRPr lang="es-CO" sz="1400" dirty="0"/>
          </a:p>
        </p:txBody>
      </p:sp>
    </p:spTree>
    <p:extLst>
      <p:ext uri="{BB962C8B-B14F-4D97-AF65-F5344CB8AC3E}">
        <p14:creationId xmlns:p14="http://schemas.microsoft.com/office/powerpoint/2010/main" xmlns="" val="27116647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 CuadroTexto"/>
          <p:cNvSpPr txBox="1"/>
          <p:nvPr/>
        </p:nvSpPr>
        <p:spPr>
          <a:xfrm>
            <a:off x="3419872" y="332656"/>
            <a:ext cx="5544852" cy="830997"/>
          </a:xfrm>
          <a:prstGeom prst="rect">
            <a:avLst/>
          </a:prstGeom>
          <a:noFill/>
        </p:spPr>
        <p:txBody>
          <a:bodyPr wrap="square">
            <a:spAutoFit/>
          </a:bodyPr>
          <a:lstStyle/>
          <a:p>
            <a:pPr algn="ct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2400" b="1" dirty="0" smtClean="0">
                <a:solidFill>
                  <a:srgbClr val="993366"/>
                </a:solidFill>
                <a:effectLst>
                  <a:outerShdw blurRad="38100" dist="38100" dir="2700000" algn="tl">
                    <a:srgbClr val="000000">
                      <a:alpha val="43137"/>
                    </a:srgbClr>
                  </a:outerShdw>
                </a:effectLst>
              </a:rPr>
              <a:t>Avance en otras metas del Plan de Desarrollo 2012 - 2016</a:t>
            </a:r>
            <a:endParaRPr lang="es-ES" sz="1400" b="1" dirty="0">
              <a:solidFill>
                <a:srgbClr val="993366"/>
              </a:solidFill>
              <a:effectLst>
                <a:outerShdw blurRad="38100" dist="38100" dir="2700000" algn="tl">
                  <a:srgbClr val="000000">
                    <a:alpha val="43137"/>
                  </a:srgbClr>
                </a:outerShdw>
              </a:effectLst>
            </a:endParaRPr>
          </a:p>
        </p:txBody>
      </p:sp>
      <p:sp>
        <p:nvSpPr>
          <p:cNvPr id="3" name="2 CuadroTexto"/>
          <p:cNvSpPr/>
          <p:nvPr/>
        </p:nvSpPr>
        <p:spPr>
          <a:xfrm>
            <a:off x="179276" y="1412776"/>
            <a:ext cx="5832884" cy="309954"/>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solidFill>
            <a:srgbClr val="120B69"/>
          </a:solidFill>
          <a:ln w="12600" cap="flat">
            <a:solidFill>
              <a:srgbClr val="000000"/>
            </a:solidFill>
            <a:prstDash val="solid"/>
            <a:miter/>
          </a:ln>
        </p:spPr>
        <p:txBody>
          <a:bodyPr vert="horz" wrap="square" lIns="90004" tIns="46798" rIns="90004" bIns="46798" anchor="t" anchorCtr="0" compatLnSpc="1">
            <a:spAutoFit/>
          </a:bodyPr>
          <a:lstStyle/>
          <a:p>
            <a:pPr marL="542925" marR="0" lvl="0" indent="-542925" defTabSz="914400" rtl="0" fontAlgn="auto" hangingPunct="0">
              <a:lnSpc>
                <a:spcPct val="100000"/>
              </a:lnSpc>
              <a:spcBef>
                <a:spcPts val="0"/>
              </a:spcBef>
              <a:spcAft>
                <a:spcPts val="0"/>
              </a:spcAft>
              <a:buNone/>
              <a:tabLst>
                <a:tab pos="914400" algn="l"/>
                <a:tab pos="1828800" algn="l"/>
                <a:tab pos="2743200" algn="l"/>
                <a:tab pos="3657600" algn="l"/>
                <a:tab pos="4572000" algn="l"/>
                <a:tab pos="5486400" algn="l"/>
                <a:tab pos="6400800" algn="l"/>
                <a:tab pos="7315200" algn="l"/>
                <a:tab pos="8229600" algn="l"/>
                <a:tab pos="9144000" algn="l"/>
                <a:tab pos="10058400" algn="l"/>
              </a:tabLst>
              <a:defRPr sz="1800" b="0" i="0" u="none" strike="noStrike" kern="0" cap="none" spc="0" baseline="0">
                <a:solidFill>
                  <a:srgbClr val="000000"/>
                </a:solidFill>
                <a:uFillTx/>
              </a:defRPr>
            </a:pPr>
            <a:r>
              <a:rPr lang="es-CO" sz="1400" b="1" i="0" u="none" strike="noStrike" kern="1200" cap="none" spc="0" baseline="0" dirty="0" smtClean="0">
                <a:solidFill>
                  <a:srgbClr val="FFFFFF"/>
                </a:solidFill>
                <a:uFillTx/>
                <a:latin typeface="Calibri" pitchFamily="34"/>
                <a:ea typeface="Arial" pitchFamily="2"/>
                <a:cs typeface="Arial" pitchFamily="2"/>
              </a:rPr>
              <a:t>Eje 1 - Una ciudad que supera la segregación y la discriminación</a:t>
            </a:r>
            <a:endParaRPr lang="es-CO" sz="1400" b="1" i="0" u="none" strike="noStrike" kern="1200" cap="none" spc="0" baseline="0" dirty="0">
              <a:solidFill>
                <a:srgbClr val="FFFFFF"/>
              </a:solidFill>
              <a:uFillTx/>
              <a:latin typeface="Calibri" pitchFamily="34"/>
              <a:ea typeface="Arial" pitchFamily="2"/>
              <a:cs typeface="Arial" pitchFamily="2"/>
            </a:endParaRPr>
          </a:p>
        </p:txBody>
      </p:sp>
      <p:sp>
        <p:nvSpPr>
          <p:cNvPr id="8" name="3 CuadroTexto"/>
          <p:cNvSpPr/>
          <p:nvPr/>
        </p:nvSpPr>
        <p:spPr>
          <a:xfrm>
            <a:off x="179512" y="1974344"/>
            <a:ext cx="8569188" cy="309954"/>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w="12600" cap="flat">
            <a:noFill/>
            <a:prstDash val="solid"/>
            <a:miter/>
          </a:ln>
        </p:spPr>
        <p:txBody>
          <a:bodyPr vert="horz" wrap="square" lIns="90004" tIns="46798" rIns="90004" bIns="46798" anchor="t" anchorCtr="0" compatLnSpc="1">
            <a:spAutoFit/>
          </a:bodyPr>
          <a:lstStyle/>
          <a:p>
            <a:r>
              <a:rPr lang="es-CO" sz="1400" b="1" i="0" u="none" strike="noStrike" kern="1200" cap="none" spc="0" baseline="0" dirty="0" smtClean="0">
                <a:uFillTx/>
                <a:latin typeface="Calibri" pitchFamily="34"/>
                <a:ea typeface="Arial" pitchFamily="2"/>
                <a:cs typeface="Arial" pitchFamily="2"/>
              </a:rPr>
              <a:t>Programa </a:t>
            </a:r>
            <a:r>
              <a:rPr lang="es-CO" sz="1400" b="1" dirty="0" smtClean="0"/>
              <a:t>115 - Jornada </a:t>
            </a:r>
            <a:r>
              <a:rPr lang="es-CO" sz="1400" b="1" dirty="0"/>
              <a:t>educativa única para la excelencia académica y la formación </a:t>
            </a:r>
            <a:r>
              <a:rPr lang="es-CO" sz="1400" b="1" dirty="0" smtClean="0"/>
              <a:t>integral</a:t>
            </a:r>
            <a:endParaRPr lang="es-CO" sz="1400" b="1" dirty="0">
              <a:latin typeface="Calibri" pitchFamily="34"/>
              <a:ea typeface="Arial" pitchFamily="2"/>
              <a:cs typeface="Arial" pitchFamily="2"/>
            </a:endParaRPr>
          </a:p>
        </p:txBody>
      </p:sp>
      <p:graphicFrame>
        <p:nvGraphicFramePr>
          <p:cNvPr id="9" name="3 Tabla"/>
          <p:cNvGraphicFramePr>
            <a:graphicFrameLocks noGrp="1"/>
          </p:cNvGraphicFramePr>
          <p:nvPr>
            <p:extLst>
              <p:ext uri="{D42A27DB-BD31-4B8C-83A1-F6EECF244321}">
                <p14:modId xmlns:p14="http://schemas.microsoft.com/office/powerpoint/2010/main" xmlns="" val="1469438280"/>
              </p:ext>
            </p:extLst>
          </p:nvPr>
        </p:nvGraphicFramePr>
        <p:xfrm>
          <a:off x="251752" y="2406392"/>
          <a:ext cx="8712972" cy="1310640"/>
        </p:xfrm>
        <a:graphic>
          <a:graphicData uri="http://schemas.openxmlformats.org/drawingml/2006/table">
            <a:tbl>
              <a:tblPr firstRow="1" bandRow="1">
                <a:tableStyleId>{3B4B98B0-60AC-42C2-AFA5-B58CD77FA1E5}</a:tableStyleId>
              </a:tblPr>
              <a:tblGrid>
                <a:gridCol w="631583"/>
                <a:gridCol w="5921145"/>
                <a:gridCol w="1368152"/>
                <a:gridCol w="792092"/>
              </a:tblGrid>
              <a:tr h="370840">
                <a:tc>
                  <a:txBody>
                    <a:bodyPr/>
                    <a:lstStyle/>
                    <a:p>
                      <a:pPr algn="ctr"/>
                      <a:r>
                        <a:rPr lang="es-MX" sz="1200" b="0" dirty="0" smtClean="0">
                          <a:latin typeface="Arial" pitchFamily="34" charset="0"/>
                          <a:cs typeface="Arial" pitchFamily="34" charset="0"/>
                        </a:rPr>
                        <a:t>Cód.</a:t>
                      </a:r>
                      <a:r>
                        <a:rPr lang="es-MX" sz="1200" b="0" baseline="0" dirty="0" smtClean="0">
                          <a:latin typeface="Arial" pitchFamily="34" charset="0"/>
                          <a:cs typeface="Arial" pitchFamily="34" charset="0"/>
                        </a:rPr>
                        <a:t> meta</a:t>
                      </a:r>
                      <a:endParaRPr lang="es-MX" sz="1200" b="0" dirty="0">
                        <a:latin typeface="Arial" pitchFamily="34" charset="0"/>
                        <a:cs typeface="Arial"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b="0" dirty="0" smtClean="0">
                          <a:latin typeface="Arial" pitchFamily="34" charset="0"/>
                          <a:cs typeface="Arial" pitchFamily="34" charset="0"/>
                        </a:rPr>
                        <a:t>Meta de gestión</a:t>
                      </a:r>
                      <a:endParaRPr lang="es-MX" sz="1200" b="0" dirty="0">
                        <a:latin typeface="Arial" pitchFamily="34" charset="0"/>
                        <a:cs typeface="Arial"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b="0" dirty="0" smtClean="0">
                          <a:latin typeface="Arial" pitchFamily="34" charset="0"/>
                          <a:cs typeface="Arial" pitchFamily="34" charset="0"/>
                        </a:rPr>
                        <a:t>Ejecutado</a:t>
                      </a:r>
                    </a:p>
                    <a:p>
                      <a:pPr marL="0" marR="0" indent="0" algn="ctr" defTabSz="914400" rtl="0" eaLnBrk="1" fontAlgn="auto" latinLnBrk="0" hangingPunct="1">
                        <a:lnSpc>
                          <a:spcPct val="100000"/>
                        </a:lnSpc>
                        <a:spcBef>
                          <a:spcPts val="0"/>
                        </a:spcBef>
                        <a:spcAft>
                          <a:spcPts val="0"/>
                        </a:spcAft>
                        <a:buClrTx/>
                        <a:buSzTx/>
                        <a:buFontTx/>
                        <a:buNone/>
                        <a:tabLst/>
                        <a:defRPr/>
                      </a:pPr>
                      <a:r>
                        <a:rPr lang="es-MX" sz="1200" b="0" dirty="0" smtClean="0">
                          <a:latin typeface="Arial" pitchFamily="34" charset="0"/>
                          <a:cs typeface="Arial" pitchFamily="34" charset="0"/>
                        </a:rPr>
                        <a:t>2012</a:t>
                      </a:r>
                      <a:r>
                        <a:rPr lang="es-MX" sz="1200" b="0" baseline="0" dirty="0" smtClean="0">
                          <a:latin typeface="Arial" pitchFamily="34" charset="0"/>
                          <a:cs typeface="Arial" pitchFamily="34" charset="0"/>
                        </a:rPr>
                        <a:t> - 2015</a:t>
                      </a:r>
                      <a:endParaRPr lang="es-MX" sz="1200" b="0" dirty="0">
                        <a:latin typeface="Arial" pitchFamily="34" charset="0"/>
                        <a:cs typeface="Arial"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b="0" dirty="0" smtClean="0">
                          <a:latin typeface="Arial" pitchFamily="34" charset="0"/>
                          <a:cs typeface="Arial" pitchFamily="34" charset="0"/>
                        </a:rPr>
                        <a:t>%</a:t>
                      </a:r>
                      <a:endParaRPr lang="es-MX" sz="1200" b="0" dirty="0">
                        <a:latin typeface="Arial" pitchFamily="34" charset="0"/>
                        <a:cs typeface="Arial" pitchFamily="34" charset="0"/>
                      </a:endParaRPr>
                    </a:p>
                  </a:txBody>
                  <a:tcPr anchor="ctr"/>
                </a:tc>
              </a:tr>
              <a:tr h="181616">
                <a:tc>
                  <a:txBody>
                    <a:bodyPr/>
                    <a:lstStyle/>
                    <a:p>
                      <a:pPr marL="1171575" indent="-1171575">
                        <a:buFont typeface="Arial" pitchFamily="34" charset="0"/>
                        <a:buNone/>
                        <a:defRPr/>
                      </a:pPr>
                      <a:r>
                        <a:rPr lang="es-MX" sz="1100" b="0" kern="1200" dirty="0" smtClean="0">
                          <a:solidFill>
                            <a:schemeClr val="tx1"/>
                          </a:solidFill>
                          <a:latin typeface="Arial" pitchFamily="34" charset="0"/>
                          <a:ea typeface="+mn-ea"/>
                          <a:cs typeface="Arial" pitchFamily="34" charset="0"/>
                        </a:rPr>
                        <a:t>104</a:t>
                      </a:r>
                    </a:p>
                  </a:txBody>
                  <a:tcPr anchor="ctr"/>
                </a:tc>
                <a:tc>
                  <a:txBody>
                    <a:bodyPr/>
                    <a:lstStyle/>
                    <a:p>
                      <a:r>
                        <a:rPr lang="es-CO" sz="1100" b="0" kern="1200" dirty="0" smtClean="0">
                          <a:solidFill>
                            <a:schemeClr val="tx1"/>
                          </a:solidFill>
                          <a:latin typeface="Arial" pitchFamily="34" charset="0"/>
                          <a:ea typeface="+mn-ea"/>
                          <a:cs typeface="Arial" pitchFamily="34" charset="0"/>
                        </a:rPr>
                        <a:t>Garantizar que 1.085 niños/as y adolescentes se beneficien con una jornada escolar de 40 horas semanales</a:t>
                      </a:r>
                      <a:endParaRPr lang="es-MX" sz="1100" b="0" kern="1200" dirty="0">
                        <a:solidFill>
                          <a:schemeClr val="tx1"/>
                        </a:solidFill>
                        <a:latin typeface="Arial" pitchFamily="34" charset="0"/>
                        <a:ea typeface="+mn-ea"/>
                        <a:cs typeface="Arial"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100" b="0" kern="1200" dirty="0" smtClean="0">
                          <a:solidFill>
                            <a:schemeClr val="tx1"/>
                          </a:solidFill>
                          <a:latin typeface="Arial" pitchFamily="34" charset="0"/>
                          <a:ea typeface="+mn-ea"/>
                          <a:cs typeface="Arial" pitchFamily="34" charset="0"/>
                        </a:rPr>
                        <a:t>1.085</a:t>
                      </a:r>
                      <a:endParaRPr lang="es-MX" sz="1100" b="0" kern="1200" dirty="0">
                        <a:solidFill>
                          <a:schemeClr val="tx1"/>
                        </a:solidFill>
                        <a:latin typeface="Arial" pitchFamily="34" charset="0"/>
                        <a:ea typeface="+mn-ea"/>
                        <a:cs typeface="Arial" pitchFamily="34" charset="0"/>
                      </a:endParaRPr>
                    </a:p>
                  </a:txBody>
                  <a:tcPr anchor="ctr"/>
                </a:tc>
                <a:tc>
                  <a:txBody>
                    <a:bodyPr/>
                    <a:lstStyle/>
                    <a:p>
                      <a:pPr algn="ctr"/>
                      <a:r>
                        <a:rPr lang="es-MX" sz="1100" b="0" kern="1200" dirty="0" smtClean="0">
                          <a:solidFill>
                            <a:schemeClr val="tx1"/>
                          </a:solidFill>
                          <a:latin typeface="Arial" pitchFamily="34" charset="0"/>
                          <a:ea typeface="+mn-ea"/>
                          <a:cs typeface="Arial" pitchFamily="34" charset="0"/>
                        </a:rPr>
                        <a:t>100%</a:t>
                      </a:r>
                      <a:endParaRPr lang="es-MX" sz="1100" b="0" kern="1200" dirty="0">
                        <a:solidFill>
                          <a:schemeClr val="tx1"/>
                        </a:solidFill>
                        <a:latin typeface="Arial" pitchFamily="34" charset="0"/>
                        <a:ea typeface="+mn-ea"/>
                        <a:cs typeface="Arial" pitchFamily="34" charset="0"/>
                      </a:endParaRPr>
                    </a:p>
                  </a:txBody>
                  <a:tcPr anchor="ctr"/>
                </a:tc>
              </a:tr>
              <a:tr h="4122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100" b="0" kern="1200" dirty="0" smtClean="0">
                          <a:solidFill>
                            <a:schemeClr val="tx1"/>
                          </a:solidFill>
                          <a:latin typeface="Arial" pitchFamily="34" charset="0"/>
                          <a:ea typeface="+mn-ea"/>
                          <a:cs typeface="Arial" pitchFamily="34" charset="0"/>
                        </a:rPr>
                        <a:t>105</a:t>
                      </a:r>
                      <a:endParaRPr lang="es-MX" sz="1100" b="0" kern="1200" dirty="0">
                        <a:solidFill>
                          <a:schemeClr val="tx1"/>
                        </a:solidFill>
                        <a:latin typeface="Arial" pitchFamily="34" charset="0"/>
                        <a:ea typeface="+mn-ea"/>
                        <a:cs typeface="Arial" pitchFamily="34" charset="0"/>
                      </a:endParaRPr>
                    </a:p>
                  </a:txBody>
                  <a:tcPr anchor="ctr"/>
                </a:tc>
                <a:tc>
                  <a:txBody>
                    <a:bodyPr/>
                    <a:lstStyle/>
                    <a:p>
                      <a:r>
                        <a:rPr lang="es-CO" sz="1100" b="0" kern="1200" dirty="0" smtClean="0">
                          <a:solidFill>
                            <a:schemeClr val="tx1"/>
                          </a:solidFill>
                          <a:latin typeface="Arial" pitchFamily="34" charset="0"/>
                          <a:ea typeface="+mn-ea"/>
                          <a:cs typeface="Arial" pitchFamily="34" charset="0"/>
                        </a:rPr>
                        <a:t>10 organizaciones y colectivos artísticos, recreativos y deportivos vinculados a la jornada única</a:t>
                      </a:r>
                      <a:endParaRPr lang="es-CO" sz="1100" b="0" kern="1200" dirty="0">
                        <a:solidFill>
                          <a:schemeClr val="tx1"/>
                        </a:solidFill>
                        <a:latin typeface="Arial" pitchFamily="34" charset="0"/>
                        <a:ea typeface="+mn-ea"/>
                        <a:cs typeface="Arial"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100" b="0" kern="1200" dirty="0" smtClean="0">
                          <a:solidFill>
                            <a:schemeClr val="tx1"/>
                          </a:solidFill>
                          <a:latin typeface="Arial" pitchFamily="34" charset="0"/>
                          <a:ea typeface="+mn-ea"/>
                          <a:cs typeface="Arial" pitchFamily="34" charset="0"/>
                        </a:rPr>
                        <a:t>10</a:t>
                      </a:r>
                      <a:endParaRPr lang="es-MX" sz="1100" b="0" kern="1200" dirty="0">
                        <a:solidFill>
                          <a:schemeClr val="tx1"/>
                        </a:solidFill>
                        <a:latin typeface="Arial" pitchFamily="34" charset="0"/>
                        <a:ea typeface="+mn-ea"/>
                        <a:cs typeface="Arial" pitchFamily="34" charset="0"/>
                      </a:endParaRPr>
                    </a:p>
                  </a:txBody>
                  <a:tcPr anchor="ctr"/>
                </a:tc>
                <a:tc>
                  <a:txBody>
                    <a:bodyPr/>
                    <a:lstStyle/>
                    <a:p>
                      <a:pPr algn="ctr"/>
                      <a:r>
                        <a:rPr lang="es-MX" sz="1100" b="0" kern="1200" dirty="0" smtClean="0">
                          <a:solidFill>
                            <a:schemeClr val="tx1"/>
                          </a:solidFill>
                          <a:latin typeface="Arial" pitchFamily="34" charset="0"/>
                          <a:ea typeface="+mn-ea"/>
                          <a:cs typeface="Arial" pitchFamily="34" charset="0"/>
                        </a:rPr>
                        <a:t>100%</a:t>
                      </a:r>
                    </a:p>
                  </a:txBody>
                  <a:tcPr anchor="ctr"/>
                </a:tc>
              </a:tr>
            </a:tbl>
          </a:graphicData>
        </a:graphic>
      </p:graphicFrame>
    </p:spTree>
    <p:extLst>
      <p:ext uri="{BB962C8B-B14F-4D97-AF65-F5344CB8AC3E}">
        <p14:creationId xmlns:p14="http://schemas.microsoft.com/office/powerpoint/2010/main" xmlns="" val="6665286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CuadroTexto"/>
          <p:cNvSpPr/>
          <p:nvPr/>
        </p:nvSpPr>
        <p:spPr>
          <a:xfrm>
            <a:off x="179276" y="1412776"/>
            <a:ext cx="5904892" cy="309954"/>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solidFill>
            <a:srgbClr val="120B69"/>
          </a:solidFill>
          <a:ln w="12600" cap="flat">
            <a:solidFill>
              <a:srgbClr val="000000"/>
            </a:solidFill>
            <a:prstDash val="solid"/>
            <a:miter/>
          </a:ln>
        </p:spPr>
        <p:txBody>
          <a:bodyPr vert="horz" wrap="square" lIns="90004" tIns="46798" rIns="90004" bIns="46798" anchor="t" anchorCtr="0" compatLnSpc="1">
            <a:spAutoFit/>
          </a:bodyPr>
          <a:lstStyle/>
          <a:p>
            <a:pPr marL="542925" marR="0" lvl="0" indent="-542925" defTabSz="914400" rtl="0" fontAlgn="auto" hangingPunct="0">
              <a:lnSpc>
                <a:spcPct val="100000"/>
              </a:lnSpc>
              <a:spcBef>
                <a:spcPts val="0"/>
              </a:spcBef>
              <a:spcAft>
                <a:spcPts val="0"/>
              </a:spcAft>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0" i="0" u="none" strike="noStrike" kern="0" cap="none" spc="0" baseline="0">
                <a:solidFill>
                  <a:srgbClr val="000000"/>
                </a:solidFill>
                <a:uFillTx/>
              </a:defRPr>
            </a:pPr>
            <a:r>
              <a:rPr lang="es-CO" sz="1400" b="1" i="0" u="none" strike="noStrike" kern="1200" cap="none" spc="0" baseline="0" dirty="0" smtClean="0">
                <a:solidFill>
                  <a:srgbClr val="FFFFFF"/>
                </a:solidFill>
                <a:uFillTx/>
                <a:latin typeface="Calibri" pitchFamily="34"/>
                <a:ea typeface="Arial" pitchFamily="2"/>
                <a:cs typeface="Arial" pitchFamily="2"/>
              </a:rPr>
              <a:t>Eje 3 – Una Bogotá que defiende y fortalece lo público</a:t>
            </a:r>
            <a:endParaRPr lang="es-CO" sz="1400" b="1" i="0" u="none" strike="noStrike" kern="1200" cap="none" spc="0" baseline="0" dirty="0">
              <a:solidFill>
                <a:srgbClr val="FFFFFF"/>
              </a:solidFill>
              <a:uFillTx/>
              <a:latin typeface="Calibri" pitchFamily="34"/>
              <a:ea typeface="Arial" pitchFamily="2"/>
              <a:cs typeface="Arial" pitchFamily="2"/>
            </a:endParaRPr>
          </a:p>
        </p:txBody>
      </p:sp>
      <p:sp>
        <p:nvSpPr>
          <p:cNvPr id="3" name="3 CuadroTexto"/>
          <p:cNvSpPr/>
          <p:nvPr/>
        </p:nvSpPr>
        <p:spPr>
          <a:xfrm>
            <a:off x="182128" y="2060848"/>
            <a:ext cx="8566336" cy="309954"/>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w="12600" cap="flat">
            <a:noFill/>
            <a:prstDash val="solid"/>
            <a:miter/>
          </a:ln>
        </p:spPr>
        <p:txBody>
          <a:bodyPr vert="horz" wrap="square" lIns="90004" tIns="46798" rIns="90004" bIns="46798" anchor="t" anchorCtr="0" compatLnSpc="1">
            <a:spAutoFit/>
          </a:bodyPr>
          <a:lstStyle/>
          <a:p>
            <a:pPr marL="985838" indent="-985838"/>
            <a:r>
              <a:rPr lang="es-CO" sz="1400" b="1" dirty="0">
                <a:latin typeface="Calibri" pitchFamily="34"/>
                <a:ea typeface="Arial" pitchFamily="2"/>
                <a:cs typeface="Arial" pitchFamily="2"/>
              </a:rPr>
              <a:t>Programa 26 - Transparencia, probidad, lucha contra la corrupción y control social efectivo e incluyente</a:t>
            </a:r>
          </a:p>
        </p:txBody>
      </p:sp>
      <p:graphicFrame>
        <p:nvGraphicFramePr>
          <p:cNvPr id="4" name="3 Tabla"/>
          <p:cNvGraphicFramePr>
            <a:graphicFrameLocks noGrp="1"/>
          </p:cNvGraphicFramePr>
          <p:nvPr>
            <p:extLst>
              <p:ext uri="{D42A27DB-BD31-4B8C-83A1-F6EECF244321}">
                <p14:modId xmlns:p14="http://schemas.microsoft.com/office/powerpoint/2010/main" xmlns="" val="113860397"/>
              </p:ext>
            </p:extLst>
          </p:nvPr>
        </p:nvGraphicFramePr>
        <p:xfrm>
          <a:off x="251516" y="2564904"/>
          <a:ext cx="8712972" cy="1310640"/>
        </p:xfrm>
        <a:graphic>
          <a:graphicData uri="http://schemas.openxmlformats.org/drawingml/2006/table">
            <a:tbl>
              <a:tblPr firstRow="1" bandRow="1">
                <a:tableStyleId>{3B4B98B0-60AC-42C2-AFA5-B58CD77FA1E5}</a:tableStyleId>
              </a:tblPr>
              <a:tblGrid>
                <a:gridCol w="631583"/>
                <a:gridCol w="5921145"/>
                <a:gridCol w="1368152"/>
                <a:gridCol w="792092"/>
              </a:tblGrid>
              <a:tr h="370840">
                <a:tc>
                  <a:txBody>
                    <a:bodyPr/>
                    <a:lstStyle/>
                    <a:p>
                      <a:pPr algn="ctr"/>
                      <a:r>
                        <a:rPr lang="es-MX" sz="1200" b="0" dirty="0" smtClean="0">
                          <a:latin typeface="Arial" pitchFamily="34" charset="0"/>
                          <a:cs typeface="Arial" pitchFamily="34" charset="0"/>
                        </a:rPr>
                        <a:t>Cód.</a:t>
                      </a:r>
                      <a:r>
                        <a:rPr lang="es-MX" sz="1200" b="0" baseline="0" dirty="0" smtClean="0">
                          <a:latin typeface="Arial" pitchFamily="34" charset="0"/>
                          <a:cs typeface="Arial" pitchFamily="34" charset="0"/>
                        </a:rPr>
                        <a:t> meta</a:t>
                      </a:r>
                      <a:endParaRPr lang="es-MX" sz="1200" b="0" dirty="0">
                        <a:latin typeface="Arial" pitchFamily="34" charset="0"/>
                        <a:cs typeface="Arial"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b="0" dirty="0" smtClean="0">
                          <a:latin typeface="Arial" pitchFamily="34" charset="0"/>
                          <a:cs typeface="Arial" pitchFamily="34" charset="0"/>
                        </a:rPr>
                        <a:t>Meta de gestión</a:t>
                      </a:r>
                      <a:endParaRPr lang="es-MX" sz="1200" b="0" dirty="0">
                        <a:latin typeface="Arial" pitchFamily="34" charset="0"/>
                        <a:cs typeface="Arial"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b="0" dirty="0" smtClean="0">
                          <a:latin typeface="Arial" pitchFamily="34" charset="0"/>
                          <a:cs typeface="Arial" pitchFamily="34" charset="0"/>
                        </a:rPr>
                        <a:t>Ejecutado</a:t>
                      </a:r>
                    </a:p>
                    <a:p>
                      <a:pPr marL="0" marR="0" indent="0" algn="ctr" defTabSz="914400" rtl="0" eaLnBrk="1" fontAlgn="auto" latinLnBrk="0" hangingPunct="1">
                        <a:lnSpc>
                          <a:spcPct val="100000"/>
                        </a:lnSpc>
                        <a:spcBef>
                          <a:spcPts val="0"/>
                        </a:spcBef>
                        <a:spcAft>
                          <a:spcPts val="0"/>
                        </a:spcAft>
                        <a:buClrTx/>
                        <a:buSzTx/>
                        <a:buFontTx/>
                        <a:buNone/>
                        <a:tabLst/>
                        <a:defRPr/>
                      </a:pPr>
                      <a:r>
                        <a:rPr lang="es-MX" sz="1200" b="0" dirty="0" smtClean="0">
                          <a:latin typeface="Arial" pitchFamily="34" charset="0"/>
                          <a:cs typeface="Arial" pitchFamily="34" charset="0"/>
                        </a:rPr>
                        <a:t>2012</a:t>
                      </a:r>
                      <a:r>
                        <a:rPr lang="es-MX" sz="1200" b="0" baseline="0" dirty="0" smtClean="0">
                          <a:latin typeface="Arial" pitchFamily="34" charset="0"/>
                          <a:cs typeface="Arial" pitchFamily="34" charset="0"/>
                        </a:rPr>
                        <a:t> - 2015</a:t>
                      </a:r>
                      <a:endParaRPr lang="es-MX" sz="1200" b="0" dirty="0">
                        <a:latin typeface="Arial" pitchFamily="34" charset="0"/>
                        <a:cs typeface="Arial"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b="0" dirty="0" smtClean="0">
                          <a:latin typeface="Arial" pitchFamily="34" charset="0"/>
                          <a:cs typeface="Arial" pitchFamily="34" charset="0"/>
                        </a:rPr>
                        <a:t>%</a:t>
                      </a:r>
                      <a:endParaRPr lang="es-MX" sz="1200" b="0" dirty="0">
                        <a:latin typeface="Arial" pitchFamily="34" charset="0"/>
                        <a:cs typeface="Arial" pitchFamily="34" charset="0"/>
                      </a:endParaRPr>
                    </a:p>
                  </a:txBody>
                  <a:tcPr anchor="ctr"/>
                </a:tc>
              </a:tr>
              <a:tr h="16256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100" b="0" kern="1200" dirty="0" smtClean="0">
                          <a:solidFill>
                            <a:schemeClr val="tx1"/>
                          </a:solidFill>
                          <a:latin typeface="Arial" pitchFamily="34" charset="0"/>
                          <a:ea typeface="+mn-ea"/>
                          <a:cs typeface="Arial" pitchFamily="34" charset="0"/>
                        </a:rPr>
                        <a:t>438</a:t>
                      </a:r>
                      <a:endParaRPr lang="es-MX" sz="1100" b="0" kern="1200" dirty="0">
                        <a:solidFill>
                          <a:schemeClr val="tx1"/>
                        </a:solidFill>
                        <a:latin typeface="Arial" pitchFamily="34" charset="0"/>
                        <a:ea typeface="+mn-ea"/>
                        <a:cs typeface="Arial" pitchFamily="34" charset="0"/>
                      </a:endParaRPr>
                    </a:p>
                  </a:txBody>
                  <a:tcPr anchor="ctr"/>
                </a:tc>
                <a:tc>
                  <a:txBody>
                    <a:bodyPr/>
                    <a:lstStyle/>
                    <a:p>
                      <a:pPr marL="0" algn="l" defTabSz="914400" rtl="0" eaLnBrk="1" latinLnBrk="0" hangingPunct="1"/>
                      <a:r>
                        <a:rPr lang="es-CO" sz="1100" b="0" kern="1200" dirty="0" smtClean="0">
                          <a:solidFill>
                            <a:schemeClr val="tx1"/>
                          </a:solidFill>
                          <a:latin typeface="Arial" pitchFamily="34" charset="0"/>
                          <a:ea typeface="+mn-ea"/>
                          <a:cs typeface="Arial" pitchFamily="34" charset="0"/>
                        </a:rPr>
                        <a:t>Desarrollar 1</a:t>
                      </a:r>
                      <a:r>
                        <a:rPr lang="es-CO" sz="1100" b="0" kern="1200" baseline="0" dirty="0" smtClean="0">
                          <a:solidFill>
                            <a:schemeClr val="tx1"/>
                          </a:solidFill>
                          <a:latin typeface="Arial" pitchFamily="34" charset="0"/>
                          <a:ea typeface="+mn-ea"/>
                          <a:cs typeface="Arial" pitchFamily="34" charset="0"/>
                        </a:rPr>
                        <a:t> estrategia para el fomento de la transparencia, la probidad, y la prevención de la corrupción</a:t>
                      </a:r>
                      <a:endParaRPr lang="es-MX" sz="1100" b="0" kern="1200" dirty="0">
                        <a:solidFill>
                          <a:schemeClr val="tx1"/>
                        </a:solidFill>
                        <a:latin typeface="Arial" pitchFamily="34" charset="0"/>
                        <a:ea typeface="+mn-ea"/>
                        <a:cs typeface="Arial" pitchFamily="34" charset="0"/>
                      </a:endParaRPr>
                    </a:p>
                  </a:txBody>
                  <a:tcPr anchor="ctr"/>
                </a:tc>
                <a:tc>
                  <a:txBody>
                    <a:bodyPr/>
                    <a:lstStyle/>
                    <a:p>
                      <a:pPr marL="0" algn="ctr" defTabSz="914400" rtl="0" eaLnBrk="1" latinLnBrk="0" hangingPunct="1"/>
                      <a:r>
                        <a:rPr lang="es-CO" sz="1100" b="0" kern="1200" dirty="0" smtClean="0">
                          <a:solidFill>
                            <a:schemeClr val="tx1"/>
                          </a:solidFill>
                          <a:latin typeface="Arial" pitchFamily="34" charset="0"/>
                          <a:ea typeface="+mn-ea"/>
                          <a:cs typeface="Arial" pitchFamily="34" charset="0"/>
                        </a:rPr>
                        <a:t>Meta</a:t>
                      </a:r>
                      <a:r>
                        <a:rPr lang="es-CO" sz="1100" b="0" kern="1200" baseline="0" dirty="0" smtClean="0">
                          <a:solidFill>
                            <a:schemeClr val="tx1"/>
                          </a:solidFill>
                          <a:latin typeface="Arial" pitchFamily="34" charset="0"/>
                          <a:ea typeface="+mn-ea"/>
                          <a:cs typeface="Arial" pitchFamily="34" charset="0"/>
                        </a:rPr>
                        <a:t> constante</a:t>
                      </a:r>
                      <a:endParaRPr lang="es-CO" sz="1100" b="0" kern="1200" dirty="0">
                        <a:solidFill>
                          <a:schemeClr val="tx1"/>
                        </a:solidFill>
                        <a:latin typeface="Arial" pitchFamily="34" charset="0"/>
                        <a:ea typeface="+mn-ea"/>
                        <a:cs typeface="Arial" pitchFamily="34" charset="0"/>
                      </a:endParaRPr>
                    </a:p>
                  </a:txBody>
                  <a:tcPr anchor="ctr"/>
                </a:tc>
                <a:tc>
                  <a:txBody>
                    <a:bodyPr/>
                    <a:lstStyle/>
                    <a:p>
                      <a:pPr marL="0" algn="ctr" defTabSz="914400" rtl="0" eaLnBrk="1" latinLnBrk="0" hangingPunct="1"/>
                      <a:r>
                        <a:rPr lang="es-MX" sz="1100" b="0" kern="1200" dirty="0" smtClean="0">
                          <a:solidFill>
                            <a:schemeClr val="tx1"/>
                          </a:solidFill>
                          <a:latin typeface="Arial" pitchFamily="34" charset="0"/>
                          <a:ea typeface="+mn-ea"/>
                          <a:cs typeface="Arial" pitchFamily="34" charset="0"/>
                        </a:rPr>
                        <a:t>69%</a:t>
                      </a:r>
                      <a:endParaRPr lang="es-MX" sz="1100" b="0" kern="1200" dirty="0">
                        <a:solidFill>
                          <a:schemeClr val="tx1"/>
                        </a:solidFill>
                        <a:latin typeface="Arial" pitchFamily="34" charset="0"/>
                        <a:ea typeface="+mn-ea"/>
                        <a:cs typeface="Arial" pitchFamily="34" charset="0"/>
                      </a:endParaRPr>
                    </a:p>
                  </a:txBody>
                  <a:tcPr anchor="ctr"/>
                </a:tc>
              </a:tr>
              <a:tr h="16256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100" b="0" kern="1200" dirty="0" smtClean="0">
                          <a:solidFill>
                            <a:schemeClr val="tx1"/>
                          </a:solidFill>
                          <a:latin typeface="Arial" pitchFamily="34" charset="0"/>
                          <a:ea typeface="+mn-ea"/>
                          <a:cs typeface="Arial" pitchFamily="34" charset="0"/>
                        </a:rPr>
                        <a:t>478</a:t>
                      </a:r>
                      <a:endParaRPr lang="es-MX" sz="1100" b="0" kern="1200" dirty="0">
                        <a:solidFill>
                          <a:schemeClr val="tx1"/>
                        </a:solidFill>
                        <a:latin typeface="Arial" pitchFamily="34" charset="0"/>
                        <a:ea typeface="+mn-ea"/>
                        <a:cs typeface="Arial" pitchFamily="34" charset="0"/>
                      </a:endParaRPr>
                    </a:p>
                  </a:txBody>
                  <a:tcPr anchor="ctr"/>
                </a:tc>
                <a:tc>
                  <a:txBody>
                    <a:bodyPr/>
                    <a:lstStyle/>
                    <a:p>
                      <a:pPr marL="0" algn="l" defTabSz="914400" rtl="0" eaLnBrk="1" latinLnBrk="0" hangingPunct="1"/>
                      <a:r>
                        <a:rPr lang="es-MX" sz="1100" b="0" kern="1200" dirty="0" smtClean="0">
                          <a:solidFill>
                            <a:schemeClr val="tx1"/>
                          </a:solidFill>
                          <a:latin typeface="Arial" pitchFamily="34" charset="0"/>
                          <a:ea typeface="+mn-ea"/>
                          <a:cs typeface="Arial" pitchFamily="34" charset="0"/>
                        </a:rPr>
                        <a:t>Realizar 1 evento de debate público en torno a la transparencia,</a:t>
                      </a:r>
                      <a:r>
                        <a:rPr lang="es-MX" sz="1100" b="0" kern="1200" baseline="0" dirty="0" smtClean="0">
                          <a:solidFill>
                            <a:schemeClr val="tx1"/>
                          </a:solidFill>
                          <a:latin typeface="Arial" pitchFamily="34" charset="0"/>
                          <a:ea typeface="+mn-ea"/>
                          <a:cs typeface="Arial" pitchFamily="34" charset="0"/>
                        </a:rPr>
                        <a:t> la probidad, la prevención de la corrupción y la cultura democrática</a:t>
                      </a:r>
                      <a:endParaRPr lang="es-MX" sz="1100" b="0" kern="1200" dirty="0">
                        <a:solidFill>
                          <a:schemeClr val="tx1"/>
                        </a:solidFill>
                        <a:latin typeface="Arial" pitchFamily="34" charset="0"/>
                        <a:ea typeface="+mn-ea"/>
                        <a:cs typeface="Arial" pitchFamily="34" charset="0"/>
                      </a:endParaRPr>
                    </a:p>
                  </a:txBody>
                  <a:tcPr anchor="ctr"/>
                </a:tc>
                <a:tc>
                  <a:txBody>
                    <a:bodyPr/>
                    <a:lstStyle/>
                    <a:p>
                      <a:pPr marL="0" algn="ctr" defTabSz="914400" rtl="0" eaLnBrk="1" latinLnBrk="0" hangingPunct="1"/>
                      <a:r>
                        <a:rPr lang="es-CO" sz="1100" b="0" kern="1200" dirty="0" smtClean="0">
                          <a:solidFill>
                            <a:schemeClr val="tx1"/>
                          </a:solidFill>
                          <a:latin typeface="Arial" pitchFamily="34" charset="0"/>
                          <a:ea typeface="+mn-ea"/>
                          <a:cs typeface="Arial" pitchFamily="34" charset="0"/>
                        </a:rPr>
                        <a:t>Meta constante</a:t>
                      </a:r>
                      <a:endParaRPr lang="es-CO" sz="1100" b="0" kern="1200" dirty="0">
                        <a:solidFill>
                          <a:schemeClr val="tx1"/>
                        </a:solidFill>
                        <a:latin typeface="Arial" pitchFamily="34" charset="0"/>
                        <a:ea typeface="+mn-ea"/>
                        <a:cs typeface="Arial" pitchFamily="34" charset="0"/>
                      </a:endParaRPr>
                    </a:p>
                  </a:txBody>
                  <a:tcPr anchor="ctr"/>
                </a:tc>
                <a:tc>
                  <a:txBody>
                    <a:bodyPr/>
                    <a:lstStyle/>
                    <a:p>
                      <a:pPr marL="0" algn="ctr" defTabSz="914400" rtl="0" eaLnBrk="1" latinLnBrk="0" hangingPunct="1"/>
                      <a:r>
                        <a:rPr lang="es-MX" sz="1100" b="0" kern="1200" dirty="0" smtClean="0">
                          <a:solidFill>
                            <a:schemeClr val="tx1"/>
                          </a:solidFill>
                          <a:latin typeface="Arial" pitchFamily="34" charset="0"/>
                          <a:ea typeface="+mn-ea"/>
                          <a:cs typeface="Arial" pitchFamily="34" charset="0"/>
                        </a:rPr>
                        <a:t>71%</a:t>
                      </a:r>
                      <a:endParaRPr lang="es-MX" sz="1100" b="0" kern="1200" dirty="0">
                        <a:solidFill>
                          <a:schemeClr val="tx1"/>
                        </a:solidFill>
                        <a:latin typeface="Arial" pitchFamily="34" charset="0"/>
                        <a:ea typeface="+mn-ea"/>
                        <a:cs typeface="Arial" pitchFamily="34" charset="0"/>
                      </a:endParaRPr>
                    </a:p>
                  </a:txBody>
                  <a:tcPr anchor="ctr"/>
                </a:tc>
              </a:tr>
            </a:tbl>
          </a:graphicData>
        </a:graphic>
      </p:graphicFrame>
      <p:sp>
        <p:nvSpPr>
          <p:cNvPr id="5" name="3 CuadroTexto"/>
          <p:cNvSpPr/>
          <p:nvPr/>
        </p:nvSpPr>
        <p:spPr>
          <a:xfrm>
            <a:off x="179276" y="4714096"/>
            <a:ext cx="8425172" cy="309954"/>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w="12600" cap="flat">
            <a:noFill/>
            <a:prstDash val="solid"/>
            <a:miter/>
          </a:ln>
        </p:spPr>
        <p:txBody>
          <a:bodyPr vert="horz" wrap="square" lIns="90004" tIns="46798" rIns="90004" bIns="46798" anchor="t" anchorCtr="0" compatLnSpc="1">
            <a:spAutoFit/>
          </a:bodyPr>
          <a:lstStyle/>
          <a:p>
            <a:pPr marL="985838" indent="-985838"/>
            <a:r>
              <a:rPr lang="es-CO" sz="1400" b="1" dirty="0">
                <a:latin typeface="Calibri" pitchFamily="34"/>
                <a:ea typeface="Arial" pitchFamily="2"/>
                <a:cs typeface="Arial" pitchFamily="2"/>
              </a:rPr>
              <a:t>Programa 31 - Fortalecimiento de la función administrativa y desarrollo institucional</a:t>
            </a:r>
          </a:p>
        </p:txBody>
      </p:sp>
      <p:graphicFrame>
        <p:nvGraphicFramePr>
          <p:cNvPr id="6" name="3 Tabla"/>
          <p:cNvGraphicFramePr>
            <a:graphicFrameLocks noGrp="1"/>
          </p:cNvGraphicFramePr>
          <p:nvPr>
            <p:extLst>
              <p:ext uri="{D42A27DB-BD31-4B8C-83A1-F6EECF244321}">
                <p14:modId xmlns:p14="http://schemas.microsoft.com/office/powerpoint/2010/main" xmlns="" val="181787229"/>
              </p:ext>
            </p:extLst>
          </p:nvPr>
        </p:nvGraphicFramePr>
        <p:xfrm>
          <a:off x="251520" y="5198328"/>
          <a:ext cx="8712972" cy="716280"/>
        </p:xfrm>
        <a:graphic>
          <a:graphicData uri="http://schemas.openxmlformats.org/drawingml/2006/table">
            <a:tbl>
              <a:tblPr firstRow="1" bandRow="1">
                <a:tableStyleId>{3B4B98B0-60AC-42C2-AFA5-B58CD77FA1E5}</a:tableStyleId>
              </a:tblPr>
              <a:tblGrid>
                <a:gridCol w="631583"/>
                <a:gridCol w="5921145"/>
                <a:gridCol w="1368152"/>
                <a:gridCol w="792092"/>
              </a:tblGrid>
              <a:tr h="370840">
                <a:tc>
                  <a:txBody>
                    <a:bodyPr/>
                    <a:lstStyle/>
                    <a:p>
                      <a:pPr algn="ctr"/>
                      <a:r>
                        <a:rPr lang="es-MX" sz="1200" b="0" dirty="0" smtClean="0">
                          <a:latin typeface="Arial" pitchFamily="34" charset="0"/>
                          <a:cs typeface="Arial" pitchFamily="34" charset="0"/>
                        </a:rPr>
                        <a:t>Cód.</a:t>
                      </a:r>
                      <a:r>
                        <a:rPr lang="es-MX" sz="1200" b="0" baseline="0" dirty="0" smtClean="0">
                          <a:latin typeface="Arial" pitchFamily="34" charset="0"/>
                          <a:cs typeface="Arial" pitchFamily="34" charset="0"/>
                        </a:rPr>
                        <a:t> meta</a:t>
                      </a:r>
                      <a:endParaRPr lang="es-MX" sz="1200" b="0" dirty="0">
                        <a:latin typeface="Arial" pitchFamily="34" charset="0"/>
                        <a:cs typeface="Arial"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b="0" dirty="0" smtClean="0">
                          <a:latin typeface="Arial" pitchFamily="34" charset="0"/>
                          <a:cs typeface="Arial" pitchFamily="34" charset="0"/>
                        </a:rPr>
                        <a:t>Meta de gestión</a:t>
                      </a:r>
                      <a:endParaRPr lang="es-MX" sz="1200" b="0" dirty="0">
                        <a:latin typeface="Arial" pitchFamily="34" charset="0"/>
                        <a:cs typeface="Arial"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b="0" dirty="0" smtClean="0">
                          <a:latin typeface="Arial" pitchFamily="34" charset="0"/>
                          <a:cs typeface="Arial" pitchFamily="34" charset="0"/>
                        </a:rPr>
                        <a:t>Ejecutado</a:t>
                      </a:r>
                    </a:p>
                    <a:p>
                      <a:pPr marL="0" marR="0" indent="0" algn="ctr" defTabSz="914400" rtl="0" eaLnBrk="1" fontAlgn="auto" latinLnBrk="0" hangingPunct="1">
                        <a:lnSpc>
                          <a:spcPct val="100000"/>
                        </a:lnSpc>
                        <a:spcBef>
                          <a:spcPts val="0"/>
                        </a:spcBef>
                        <a:spcAft>
                          <a:spcPts val="0"/>
                        </a:spcAft>
                        <a:buClrTx/>
                        <a:buSzTx/>
                        <a:buFontTx/>
                        <a:buNone/>
                        <a:tabLst/>
                        <a:defRPr/>
                      </a:pPr>
                      <a:r>
                        <a:rPr lang="es-MX" sz="1200" b="0" dirty="0" smtClean="0">
                          <a:latin typeface="Arial" pitchFamily="34" charset="0"/>
                          <a:cs typeface="Arial" pitchFamily="34" charset="0"/>
                        </a:rPr>
                        <a:t>2012</a:t>
                      </a:r>
                      <a:r>
                        <a:rPr lang="es-MX" sz="1200" b="0" baseline="0" dirty="0" smtClean="0">
                          <a:latin typeface="Arial" pitchFamily="34" charset="0"/>
                          <a:cs typeface="Arial" pitchFamily="34" charset="0"/>
                        </a:rPr>
                        <a:t> - 2015</a:t>
                      </a:r>
                      <a:endParaRPr lang="es-MX" sz="1200" b="0" dirty="0">
                        <a:latin typeface="Arial" pitchFamily="34" charset="0"/>
                        <a:cs typeface="Arial"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b="0" dirty="0" smtClean="0">
                          <a:latin typeface="Arial" pitchFamily="34" charset="0"/>
                          <a:cs typeface="Arial" pitchFamily="34" charset="0"/>
                        </a:rPr>
                        <a:t>%</a:t>
                      </a:r>
                      <a:endParaRPr lang="es-MX" sz="1200" b="0" dirty="0">
                        <a:latin typeface="Arial" pitchFamily="34" charset="0"/>
                        <a:cs typeface="Arial" pitchFamily="34" charset="0"/>
                      </a:endParaRPr>
                    </a:p>
                  </a:txBody>
                  <a:tcPr anchor="ctr"/>
                </a:tc>
              </a:tr>
              <a:tr h="16256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100" b="0" kern="1200" dirty="0" smtClean="0">
                          <a:solidFill>
                            <a:schemeClr val="tx1"/>
                          </a:solidFill>
                          <a:latin typeface="Arial" pitchFamily="34" charset="0"/>
                          <a:ea typeface="+mn-ea"/>
                          <a:cs typeface="Arial" pitchFamily="34" charset="0"/>
                        </a:rPr>
                        <a:t>457</a:t>
                      </a:r>
                      <a:endParaRPr lang="es-MX" sz="1100" b="0" kern="1200" dirty="0">
                        <a:solidFill>
                          <a:schemeClr val="tx1"/>
                        </a:solidFill>
                        <a:latin typeface="Arial" pitchFamily="34" charset="0"/>
                        <a:ea typeface="+mn-ea"/>
                        <a:cs typeface="Arial" pitchFamily="34" charset="0"/>
                      </a:endParaRPr>
                    </a:p>
                  </a:txBody>
                  <a:tcPr anchor="ctr"/>
                </a:tc>
                <a:tc>
                  <a:txBody>
                    <a:bodyPr/>
                    <a:lstStyle/>
                    <a:p>
                      <a:pPr marL="0" algn="l" defTabSz="914400" rtl="0" eaLnBrk="1" latinLnBrk="0" hangingPunct="1"/>
                      <a:r>
                        <a:rPr lang="es-CO" sz="1100" b="0" kern="1200" dirty="0" smtClean="0">
                          <a:solidFill>
                            <a:schemeClr val="tx1"/>
                          </a:solidFill>
                          <a:latin typeface="Arial" pitchFamily="34" charset="0"/>
                          <a:ea typeface="+mn-ea"/>
                          <a:cs typeface="Arial" pitchFamily="34" charset="0"/>
                        </a:rPr>
                        <a:t>Implementar en el 100% de las entidades del distrito el Sistema Integrado de Gestión</a:t>
                      </a:r>
                      <a:endParaRPr lang="es-MX" sz="1100" b="0" kern="1200" dirty="0">
                        <a:solidFill>
                          <a:schemeClr val="tx1"/>
                        </a:solidFill>
                        <a:latin typeface="Arial" pitchFamily="34" charset="0"/>
                        <a:ea typeface="+mn-ea"/>
                        <a:cs typeface="Arial" pitchFamily="34" charset="0"/>
                      </a:endParaRPr>
                    </a:p>
                  </a:txBody>
                  <a:tcPr anchor="ctr"/>
                </a:tc>
                <a:tc>
                  <a:txBody>
                    <a:bodyPr/>
                    <a:lstStyle/>
                    <a:p>
                      <a:pPr marL="0" algn="ctr" defTabSz="914400" rtl="0" eaLnBrk="1" latinLnBrk="0" hangingPunct="1"/>
                      <a:r>
                        <a:rPr lang="es-CO" sz="1100" b="0" kern="1200" dirty="0" smtClean="0">
                          <a:solidFill>
                            <a:schemeClr val="tx1"/>
                          </a:solidFill>
                          <a:latin typeface="Arial" pitchFamily="34" charset="0"/>
                          <a:ea typeface="+mn-ea"/>
                          <a:cs typeface="Arial" pitchFamily="34" charset="0"/>
                        </a:rPr>
                        <a:t>78%</a:t>
                      </a:r>
                      <a:endParaRPr lang="es-CO" sz="1100" b="0" kern="1200" dirty="0">
                        <a:solidFill>
                          <a:schemeClr val="tx1"/>
                        </a:solidFill>
                        <a:latin typeface="Arial" pitchFamily="34" charset="0"/>
                        <a:ea typeface="+mn-ea"/>
                        <a:cs typeface="Arial" pitchFamily="34" charset="0"/>
                      </a:endParaRPr>
                    </a:p>
                  </a:txBody>
                  <a:tcPr anchor="ctr"/>
                </a:tc>
                <a:tc>
                  <a:txBody>
                    <a:bodyPr/>
                    <a:lstStyle/>
                    <a:p>
                      <a:pPr marL="0" algn="ctr" defTabSz="914400" rtl="0" eaLnBrk="1" latinLnBrk="0" hangingPunct="1"/>
                      <a:r>
                        <a:rPr lang="es-MX" sz="1100" b="0" kern="1200" dirty="0" smtClean="0">
                          <a:solidFill>
                            <a:schemeClr val="tx1"/>
                          </a:solidFill>
                          <a:latin typeface="Arial" pitchFamily="34" charset="0"/>
                          <a:ea typeface="+mn-ea"/>
                          <a:cs typeface="Arial" pitchFamily="34" charset="0"/>
                        </a:rPr>
                        <a:t>78%</a:t>
                      </a:r>
                      <a:endParaRPr lang="es-MX" sz="1100" b="0" kern="1200" dirty="0">
                        <a:solidFill>
                          <a:schemeClr val="tx1"/>
                        </a:solidFill>
                        <a:latin typeface="Arial" pitchFamily="34" charset="0"/>
                        <a:ea typeface="+mn-ea"/>
                        <a:cs typeface="Arial" pitchFamily="34" charset="0"/>
                      </a:endParaRPr>
                    </a:p>
                  </a:txBody>
                  <a:tcPr anchor="ctr"/>
                </a:tc>
              </a:tr>
            </a:tbl>
          </a:graphicData>
        </a:graphic>
      </p:graphicFrame>
      <p:sp>
        <p:nvSpPr>
          <p:cNvPr id="8" name="4 CuadroTexto"/>
          <p:cNvSpPr txBox="1"/>
          <p:nvPr/>
        </p:nvSpPr>
        <p:spPr>
          <a:xfrm>
            <a:off x="3419872" y="332656"/>
            <a:ext cx="5544852" cy="830997"/>
          </a:xfrm>
          <a:prstGeom prst="rect">
            <a:avLst/>
          </a:prstGeom>
          <a:noFill/>
        </p:spPr>
        <p:txBody>
          <a:bodyPr wrap="square">
            <a:spAutoFit/>
          </a:bodyPr>
          <a:lstStyle/>
          <a:p>
            <a:pPr algn="ct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2400" b="1" dirty="0" smtClean="0">
                <a:solidFill>
                  <a:srgbClr val="993366"/>
                </a:solidFill>
                <a:effectLst>
                  <a:outerShdw blurRad="38100" dist="38100" dir="2700000" algn="tl">
                    <a:srgbClr val="000000">
                      <a:alpha val="43137"/>
                    </a:srgbClr>
                  </a:outerShdw>
                </a:effectLst>
              </a:rPr>
              <a:t>Avance en otras metas del Plan de Desarrollo 2012 - 2016</a:t>
            </a:r>
            <a:endParaRPr lang="es-ES" sz="1400" b="1" dirty="0">
              <a:solidFill>
                <a:srgbClr val="99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5302054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 CuadroTexto"/>
          <p:cNvSpPr txBox="1"/>
          <p:nvPr/>
        </p:nvSpPr>
        <p:spPr>
          <a:xfrm>
            <a:off x="3707904" y="476672"/>
            <a:ext cx="5328592" cy="461665"/>
          </a:xfrm>
          <a:prstGeom prst="rect">
            <a:avLst/>
          </a:prstGeom>
          <a:noFill/>
        </p:spPr>
        <p:txBody>
          <a:bodyPr wrap="square">
            <a:spAutoFit/>
          </a:bodyPr>
          <a:lstStyle/>
          <a:p>
            <a:pPr algn="ct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2400" b="1" smtClean="0">
                <a:solidFill>
                  <a:srgbClr val="993366"/>
                </a:solidFill>
                <a:effectLst>
                  <a:outerShdw blurRad="38100" dist="38100" dir="2700000" algn="tl">
                    <a:srgbClr val="000000">
                      <a:alpha val="43137"/>
                    </a:srgbClr>
                  </a:outerShdw>
                </a:effectLst>
              </a:rPr>
              <a:t>Organigrama</a:t>
            </a:r>
            <a:endParaRPr lang="es-ES" sz="1400" b="1" dirty="0">
              <a:solidFill>
                <a:srgbClr val="993366"/>
              </a:solidFill>
              <a:effectLst>
                <a:outerShdw blurRad="38100" dist="38100" dir="2700000" algn="tl">
                  <a:srgbClr val="000000">
                    <a:alpha val="43137"/>
                  </a:srgbClr>
                </a:outerShdw>
              </a:effectLst>
            </a:endParaRPr>
          </a:p>
        </p:txBody>
      </p:sp>
      <p:graphicFrame>
        <p:nvGraphicFramePr>
          <p:cNvPr id="4" name="3 Diagrama"/>
          <p:cNvGraphicFramePr/>
          <p:nvPr>
            <p:extLst>
              <p:ext uri="{D42A27DB-BD31-4B8C-83A1-F6EECF244321}">
                <p14:modId xmlns:p14="http://schemas.microsoft.com/office/powerpoint/2010/main" xmlns="" val="1042755081"/>
              </p:ext>
            </p:extLst>
          </p:nvPr>
        </p:nvGraphicFramePr>
        <p:xfrm>
          <a:off x="467544" y="1412776"/>
          <a:ext cx="8424936" cy="46085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5" name="4 Grupo"/>
          <p:cNvGrpSpPr/>
          <p:nvPr/>
        </p:nvGrpSpPr>
        <p:grpSpPr>
          <a:xfrm>
            <a:off x="7450028" y="6296553"/>
            <a:ext cx="1442451" cy="288032"/>
            <a:chOff x="3355211" y="529692"/>
            <a:chExt cx="1323675" cy="372807"/>
          </a:xfrm>
        </p:grpSpPr>
        <p:sp>
          <p:nvSpPr>
            <p:cNvPr id="6" name="5 Rectángulo"/>
            <p:cNvSpPr/>
            <p:nvPr/>
          </p:nvSpPr>
          <p:spPr>
            <a:xfrm>
              <a:off x="3355211" y="529692"/>
              <a:ext cx="1323675" cy="372807"/>
            </a:xfrm>
            <a:prstGeom prst="rect">
              <a:avLst/>
            </a:prstGeom>
            <a:solidFill>
              <a:srgbClr val="660033"/>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sp>
        <p:sp>
          <p:nvSpPr>
            <p:cNvPr id="7" name="6 Rectángulo"/>
            <p:cNvSpPr/>
            <p:nvPr/>
          </p:nvSpPr>
          <p:spPr>
            <a:xfrm>
              <a:off x="3355211" y="529692"/>
              <a:ext cx="1323675" cy="37280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 sz="1100" kern="1200" dirty="0" smtClean="0"/>
                <a:t>Dependencia oficial</a:t>
              </a:r>
              <a:endParaRPr lang="es-ES" sz="1100" kern="1200" dirty="0"/>
            </a:p>
          </p:txBody>
        </p:sp>
      </p:grpSp>
      <p:grpSp>
        <p:nvGrpSpPr>
          <p:cNvPr id="8" name="7 Grupo"/>
          <p:cNvGrpSpPr/>
          <p:nvPr/>
        </p:nvGrpSpPr>
        <p:grpSpPr>
          <a:xfrm>
            <a:off x="5868144" y="6309320"/>
            <a:ext cx="1465764" cy="288032"/>
            <a:chOff x="2069610" y="3385759"/>
            <a:chExt cx="1170749" cy="372807"/>
          </a:xfrm>
        </p:grpSpPr>
        <p:sp>
          <p:nvSpPr>
            <p:cNvPr id="9" name="8 Rectángulo"/>
            <p:cNvSpPr/>
            <p:nvPr/>
          </p:nvSpPr>
          <p:spPr>
            <a:xfrm>
              <a:off x="2069610" y="3385759"/>
              <a:ext cx="1170749" cy="372807"/>
            </a:xfrm>
            <a:prstGeom prst="rect">
              <a:avLst/>
            </a:pr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sp>
        <p:sp>
          <p:nvSpPr>
            <p:cNvPr id="10" name="9 Rectángulo"/>
            <p:cNvSpPr/>
            <p:nvPr/>
          </p:nvSpPr>
          <p:spPr>
            <a:xfrm>
              <a:off x="2069610" y="3385759"/>
              <a:ext cx="1170749" cy="37280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Dependencia no oficial</a:t>
              </a:r>
              <a:endParaRPr lang="es-ES" sz="1100" kern="1200" dirty="0"/>
            </a:p>
          </p:txBody>
        </p:sp>
      </p:grpSp>
    </p:spTree>
    <p:extLst>
      <p:ext uri="{BB962C8B-B14F-4D97-AF65-F5344CB8AC3E}">
        <p14:creationId xmlns:p14="http://schemas.microsoft.com/office/powerpoint/2010/main" xmlns="" val="14033053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4 CuadroTexto"/>
          <p:cNvSpPr txBox="1"/>
          <p:nvPr/>
        </p:nvSpPr>
        <p:spPr>
          <a:xfrm>
            <a:off x="3707904" y="476672"/>
            <a:ext cx="5328592" cy="461665"/>
          </a:xfrm>
          <a:prstGeom prst="rect">
            <a:avLst/>
          </a:prstGeom>
          <a:noFill/>
        </p:spPr>
        <p:txBody>
          <a:bodyPr wrap="square">
            <a:spAutoFit/>
          </a:bodyPr>
          <a:lstStyle/>
          <a:p>
            <a:pPr algn="ct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2400" b="1" dirty="0" smtClean="0">
                <a:solidFill>
                  <a:srgbClr val="993366"/>
                </a:solidFill>
                <a:effectLst>
                  <a:outerShdw blurRad="38100" dist="38100" dir="2700000" algn="tl">
                    <a:srgbClr val="000000">
                      <a:alpha val="43137"/>
                    </a:srgbClr>
                  </a:outerShdw>
                </a:effectLst>
              </a:rPr>
              <a:t>Planta de personal</a:t>
            </a:r>
            <a:endParaRPr lang="es-ES" sz="1400" b="1" dirty="0">
              <a:solidFill>
                <a:srgbClr val="993366"/>
              </a:solidFill>
              <a:effectLst>
                <a:outerShdw blurRad="38100" dist="38100" dir="2700000" algn="tl">
                  <a:srgbClr val="000000">
                    <a:alpha val="43137"/>
                  </a:srgbClr>
                </a:outerShdw>
              </a:effectLst>
            </a:endParaRPr>
          </a:p>
        </p:txBody>
      </p:sp>
      <p:graphicFrame>
        <p:nvGraphicFramePr>
          <p:cNvPr id="2" name="Tabla 1"/>
          <p:cNvGraphicFramePr>
            <a:graphicFrameLocks noGrp="1"/>
          </p:cNvGraphicFramePr>
          <p:nvPr>
            <p:extLst>
              <p:ext uri="{D42A27DB-BD31-4B8C-83A1-F6EECF244321}">
                <p14:modId xmlns:p14="http://schemas.microsoft.com/office/powerpoint/2010/main" xmlns="" val="528969784"/>
              </p:ext>
            </p:extLst>
          </p:nvPr>
        </p:nvGraphicFramePr>
        <p:xfrm>
          <a:off x="467544" y="1540582"/>
          <a:ext cx="6408712" cy="2488995"/>
        </p:xfrm>
        <a:graphic>
          <a:graphicData uri="http://schemas.openxmlformats.org/drawingml/2006/table">
            <a:tbl>
              <a:tblPr firstRow="1" bandRow="1">
                <a:tableStyleId>{5C22544A-7EE6-4342-B048-85BDC9FD1C3A}</a:tableStyleId>
              </a:tblPr>
              <a:tblGrid>
                <a:gridCol w="1080120"/>
                <a:gridCol w="1224136"/>
                <a:gridCol w="1152128"/>
                <a:gridCol w="1080120"/>
                <a:gridCol w="936104"/>
                <a:gridCol w="936104"/>
              </a:tblGrid>
              <a:tr h="543559">
                <a:tc>
                  <a:txBody>
                    <a:bodyPr/>
                    <a:lstStyle/>
                    <a:p>
                      <a:pPr algn="ctr"/>
                      <a:r>
                        <a:rPr lang="es-ES_tradnl" sz="1200" dirty="0" smtClean="0"/>
                        <a:t>Nivel</a:t>
                      </a:r>
                      <a:endParaRPr lang="es-ES_tradnl" sz="1200" dirty="0"/>
                    </a:p>
                  </a:txBody>
                  <a:tcPr anchor="ctr"/>
                </a:tc>
                <a:tc>
                  <a:txBody>
                    <a:bodyPr/>
                    <a:lstStyle/>
                    <a:p>
                      <a:pPr algn="ctr"/>
                      <a:r>
                        <a:rPr lang="es-ES_tradnl" sz="1200" b="1" kern="1200" baseline="0" dirty="0" smtClean="0">
                          <a:solidFill>
                            <a:schemeClr val="lt1"/>
                          </a:solidFill>
                          <a:latin typeface="+mn-lt"/>
                          <a:ea typeface="+mn-ea"/>
                          <a:cs typeface="+mn-cs"/>
                        </a:rPr>
                        <a:t>Libre nombramiento y remoción</a:t>
                      </a:r>
                      <a:endParaRPr lang="es-ES_tradnl" sz="1200" b="1" kern="1200" baseline="0" dirty="0">
                        <a:solidFill>
                          <a:schemeClr val="lt1"/>
                        </a:solidFill>
                        <a:latin typeface="+mn-lt"/>
                        <a:ea typeface="+mn-ea"/>
                        <a:cs typeface="+mn-cs"/>
                      </a:endParaRPr>
                    </a:p>
                  </a:txBody>
                  <a:tcPr anchor="ctr"/>
                </a:tc>
                <a:tc>
                  <a:txBody>
                    <a:bodyPr/>
                    <a:lstStyle/>
                    <a:p>
                      <a:pPr algn="ctr"/>
                      <a:r>
                        <a:rPr lang="es-ES_tradnl" sz="1200" b="1" kern="1200" baseline="0" dirty="0" smtClean="0">
                          <a:solidFill>
                            <a:schemeClr val="lt1"/>
                          </a:solidFill>
                          <a:latin typeface="+mn-lt"/>
                          <a:ea typeface="+mn-ea"/>
                          <a:cs typeface="+mn-cs"/>
                        </a:rPr>
                        <a:t>Carrera administrativa</a:t>
                      </a:r>
                      <a:endParaRPr lang="es-ES_tradnl" sz="1200" b="1" kern="1200" baseline="0" dirty="0">
                        <a:solidFill>
                          <a:schemeClr val="lt1"/>
                        </a:solidFill>
                        <a:latin typeface="+mn-lt"/>
                        <a:ea typeface="+mn-ea"/>
                        <a:cs typeface="+mn-cs"/>
                      </a:endParaRPr>
                    </a:p>
                  </a:txBody>
                  <a:tcPr anchor="ctr"/>
                </a:tc>
                <a:tc>
                  <a:txBody>
                    <a:bodyPr/>
                    <a:lstStyle/>
                    <a:p>
                      <a:pPr algn="ctr"/>
                      <a:r>
                        <a:rPr lang="es-ES_tradnl" sz="1200" b="1" kern="1200" baseline="0" dirty="0" smtClean="0">
                          <a:solidFill>
                            <a:schemeClr val="lt1"/>
                          </a:solidFill>
                          <a:latin typeface="+mn-lt"/>
                          <a:ea typeface="+mn-ea"/>
                          <a:cs typeface="+mn-cs"/>
                        </a:rPr>
                        <a:t>Provisional</a:t>
                      </a:r>
                      <a:endParaRPr lang="es-ES_tradnl" sz="1200" b="1" kern="1200" baseline="0" dirty="0">
                        <a:solidFill>
                          <a:schemeClr val="lt1"/>
                        </a:solidFill>
                        <a:latin typeface="+mn-lt"/>
                        <a:ea typeface="+mn-ea"/>
                        <a:cs typeface="+mn-cs"/>
                      </a:endParaRPr>
                    </a:p>
                  </a:txBody>
                  <a:tcPr anchor="ctr"/>
                </a:tc>
                <a:tc>
                  <a:txBody>
                    <a:bodyPr/>
                    <a:lstStyle/>
                    <a:p>
                      <a:pPr algn="ctr"/>
                      <a:r>
                        <a:rPr lang="es-ES_tradnl" sz="1200" b="1" kern="1200" baseline="0" dirty="0" smtClean="0">
                          <a:solidFill>
                            <a:schemeClr val="lt1"/>
                          </a:solidFill>
                          <a:latin typeface="+mn-lt"/>
                          <a:ea typeface="+mn-ea"/>
                          <a:cs typeface="+mn-cs"/>
                        </a:rPr>
                        <a:t>Planta temporal</a:t>
                      </a:r>
                      <a:endParaRPr lang="es-ES_tradnl" sz="1200" b="1" kern="1200" baseline="0" dirty="0">
                        <a:solidFill>
                          <a:schemeClr val="lt1"/>
                        </a:solidFill>
                        <a:latin typeface="+mn-lt"/>
                        <a:ea typeface="+mn-ea"/>
                        <a:cs typeface="+mn-cs"/>
                      </a:endParaRPr>
                    </a:p>
                  </a:txBody>
                  <a:tcPr anchor="ctr"/>
                </a:tc>
                <a:tc>
                  <a:txBody>
                    <a:bodyPr/>
                    <a:lstStyle/>
                    <a:p>
                      <a:pPr algn="ctr"/>
                      <a:r>
                        <a:rPr lang="es-ES_tradnl" sz="1200" b="1" kern="1200" baseline="0" dirty="0" smtClean="0">
                          <a:solidFill>
                            <a:schemeClr val="lt1"/>
                          </a:solidFill>
                          <a:latin typeface="+mn-lt"/>
                          <a:ea typeface="+mn-ea"/>
                          <a:cs typeface="+mn-cs"/>
                        </a:rPr>
                        <a:t>TOTAL</a:t>
                      </a:r>
                      <a:endParaRPr lang="es-ES_tradnl" sz="1200" b="1" kern="1200" baseline="0" dirty="0">
                        <a:solidFill>
                          <a:schemeClr val="lt1"/>
                        </a:solidFill>
                        <a:latin typeface="+mn-lt"/>
                        <a:ea typeface="+mn-ea"/>
                        <a:cs typeface="+mn-cs"/>
                      </a:endParaRPr>
                    </a:p>
                  </a:txBody>
                  <a:tcPr anchor="ctr"/>
                </a:tc>
              </a:tr>
              <a:tr h="224016">
                <a:tc>
                  <a:txBody>
                    <a:bodyPr/>
                    <a:lstStyle/>
                    <a:p>
                      <a:r>
                        <a:rPr lang="es-ES_tradnl" sz="1200" dirty="0" smtClean="0"/>
                        <a:t>Directivo</a:t>
                      </a:r>
                      <a:endParaRPr lang="es-ES_tradnl" sz="1200" dirty="0"/>
                    </a:p>
                  </a:txBody>
                  <a:tcPr anchor="ctr"/>
                </a:tc>
                <a:tc>
                  <a:txBody>
                    <a:bodyPr/>
                    <a:lstStyle/>
                    <a:p>
                      <a:pPr algn="ctr"/>
                      <a:r>
                        <a:rPr lang="es-ES_tradnl" sz="1200" dirty="0" smtClean="0"/>
                        <a:t>6</a:t>
                      </a:r>
                      <a:endParaRPr lang="es-ES_tradnl" sz="1200" dirty="0"/>
                    </a:p>
                  </a:txBody>
                  <a:tcPr anchor="ctr"/>
                </a:tc>
                <a:tc>
                  <a:txBody>
                    <a:bodyPr/>
                    <a:lstStyle/>
                    <a:p>
                      <a:pPr algn="ctr"/>
                      <a:endParaRPr lang="es-ES_tradnl" sz="1200" dirty="0"/>
                    </a:p>
                  </a:txBody>
                  <a:tcPr anchor="ctr"/>
                </a:tc>
                <a:tc>
                  <a:txBody>
                    <a:bodyPr/>
                    <a:lstStyle/>
                    <a:p>
                      <a:endParaRPr lang="es-ES_tradnl" sz="1200" kern="1200" dirty="0">
                        <a:solidFill>
                          <a:schemeClr val="dk1"/>
                        </a:solidFill>
                        <a:latin typeface="+mn-lt"/>
                        <a:ea typeface="+mn-ea"/>
                        <a:cs typeface="+mn-cs"/>
                      </a:endParaRPr>
                    </a:p>
                  </a:txBody>
                  <a:tcPr anchor="ctr"/>
                </a:tc>
                <a:tc>
                  <a:txBody>
                    <a:bodyPr/>
                    <a:lstStyle/>
                    <a:p>
                      <a:pPr algn="ctr"/>
                      <a:endParaRPr lang="es-ES_tradnl" sz="1200"/>
                    </a:p>
                  </a:txBody>
                  <a:tcPr anchor="ctr"/>
                </a:tc>
                <a:tc>
                  <a:txBody>
                    <a:bodyPr/>
                    <a:lstStyle/>
                    <a:p>
                      <a:pPr algn="ctr"/>
                      <a:r>
                        <a:rPr lang="es-ES_tradnl" sz="1200" dirty="0" smtClean="0"/>
                        <a:t>6</a:t>
                      </a:r>
                      <a:endParaRPr lang="es-ES_tradnl" sz="1200" dirty="0"/>
                    </a:p>
                  </a:txBody>
                  <a:tcPr anchor="ctr"/>
                </a:tc>
              </a:tr>
              <a:tr h="314919">
                <a:tc>
                  <a:txBody>
                    <a:bodyPr/>
                    <a:lstStyle/>
                    <a:p>
                      <a:r>
                        <a:rPr lang="es-ES_tradnl" sz="1200" dirty="0" smtClean="0"/>
                        <a:t>Asesor</a:t>
                      </a:r>
                      <a:endParaRPr lang="es-ES_tradnl" sz="1200" dirty="0"/>
                    </a:p>
                  </a:txBody>
                  <a:tcPr anchor="ctr"/>
                </a:tc>
                <a:tc>
                  <a:txBody>
                    <a:bodyPr/>
                    <a:lstStyle/>
                    <a:p>
                      <a:pPr algn="ctr"/>
                      <a:r>
                        <a:rPr lang="es-ES_tradnl" sz="1200" dirty="0" smtClean="0"/>
                        <a:t>2</a:t>
                      </a:r>
                      <a:endParaRPr lang="es-ES_tradnl" sz="1200" dirty="0"/>
                    </a:p>
                  </a:txBody>
                  <a:tcPr anchor="ctr"/>
                </a:tc>
                <a:tc>
                  <a:txBody>
                    <a:bodyPr/>
                    <a:lstStyle/>
                    <a:p>
                      <a:pPr algn="ctr"/>
                      <a:endParaRPr lang="es-ES_tradnl" sz="1200" dirty="0"/>
                    </a:p>
                  </a:txBody>
                  <a:tcPr anchor="ctr"/>
                </a:tc>
                <a:tc>
                  <a:txBody>
                    <a:bodyPr/>
                    <a:lstStyle/>
                    <a:p>
                      <a:endParaRPr lang="es-ES_tradnl" sz="1200" kern="1200" dirty="0">
                        <a:solidFill>
                          <a:schemeClr val="dk1"/>
                        </a:solidFill>
                        <a:latin typeface="+mn-lt"/>
                        <a:ea typeface="+mn-ea"/>
                        <a:cs typeface="+mn-cs"/>
                      </a:endParaRPr>
                    </a:p>
                  </a:txBody>
                  <a:tcPr anchor="ctr"/>
                </a:tc>
                <a:tc>
                  <a:txBody>
                    <a:bodyPr/>
                    <a:lstStyle/>
                    <a:p>
                      <a:pPr algn="ctr"/>
                      <a:endParaRPr lang="es-ES_tradnl" sz="1200" dirty="0"/>
                    </a:p>
                  </a:txBody>
                  <a:tcPr anchor="ctr"/>
                </a:tc>
                <a:tc>
                  <a:txBody>
                    <a:bodyPr/>
                    <a:lstStyle/>
                    <a:p>
                      <a:pPr algn="ctr"/>
                      <a:r>
                        <a:rPr lang="es-ES_tradnl" sz="1200" dirty="0" smtClean="0"/>
                        <a:t>2</a:t>
                      </a:r>
                      <a:endParaRPr lang="es-ES_tradnl" sz="1200" dirty="0"/>
                    </a:p>
                  </a:txBody>
                  <a:tcPr anchor="ctr"/>
                </a:tc>
              </a:tr>
              <a:tr h="314919">
                <a:tc>
                  <a:txBody>
                    <a:bodyPr/>
                    <a:lstStyle/>
                    <a:p>
                      <a:r>
                        <a:rPr lang="es-ES_tradnl" sz="1200" dirty="0" smtClean="0"/>
                        <a:t>Profesional</a:t>
                      </a:r>
                      <a:endParaRPr lang="es-ES_tradnl" sz="1200" dirty="0"/>
                    </a:p>
                  </a:txBody>
                  <a:tcPr anchor="ctr"/>
                </a:tc>
                <a:tc>
                  <a:txBody>
                    <a:bodyPr/>
                    <a:lstStyle/>
                    <a:p>
                      <a:pPr algn="ctr"/>
                      <a:r>
                        <a:rPr lang="es-ES_tradnl" sz="1200" dirty="0" smtClean="0"/>
                        <a:t>1</a:t>
                      </a:r>
                      <a:endParaRPr lang="es-ES_tradnl" sz="1200" dirty="0"/>
                    </a:p>
                  </a:txBody>
                  <a:tcPr anchor="ctr"/>
                </a:tc>
                <a:tc>
                  <a:txBody>
                    <a:bodyPr/>
                    <a:lstStyle/>
                    <a:p>
                      <a:pPr algn="ctr"/>
                      <a:r>
                        <a:rPr lang="es-ES_tradnl" sz="1200" dirty="0" smtClean="0"/>
                        <a:t>5</a:t>
                      </a:r>
                      <a:endParaRPr lang="es-ES_tradnl" sz="1200" dirty="0"/>
                    </a:p>
                  </a:txBody>
                  <a:tcPr anchor="ctr"/>
                </a:tc>
                <a:tc>
                  <a:txBody>
                    <a:bodyPr/>
                    <a:lstStyle/>
                    <a:p>
                      <a:pPr algn="ctr"/>
                      <a:r>
                        <a:rPr lang="es-ES_tradnl" sz="1200" kern="1200" dirty="0" smtClean="0">
                          <a:solidFill>
                            <a:schemeClr val="dk1"/>
                          </a:solidFill>
                          <a:latin typeface="+mn-lt"/>
                          <a:ea typeface="+mn-ea"/>
                          <a:cs typeface="+mn-cs"/>
                        </a:rPr>
                        <a:t>6</a:t>
                      </a:r>
                      <a:endParaRPr lang="es-ES_tradnl" sz="1200" kern="1200" dirty="0">
                        <a:solidFill>
                          <a:schemeClr val="dk1"/>
                        </a:solidFill>
                        <a:latin typeface="+mn-lt"/>
                        <a:ea typeface="+mn-ea"/>
                        <a:cs typeface="+mn-cs"/>
                      </a:endParaRPr>
                    </a:p>
                  </a:txBody>
                  <a:tcPr anchor="ctr"/>
                </a:tc>
                <a:tc>
                  <a:txBody>
                    <a:bodyPr/>
                    <a:lstStyle/>
                    <a:p>
                      <a:pPr algn="ctr"/>
                      <a:r>
                        <a:rPr lang="es-ES_tradnl" sz="1200" dirty="0" smtClean="0"/>
                        <a:t>8</a:t>
                      </a:r>
                      <a:endParaRPr lang="es-ES_tradnl" sz="1200" dirty="0"/>
                    </a:p>
                  </a:txBody>
                  <a:tcPr anchor="ctr"/>
                </a:tc>
                <a:tc>
                  <a:txBody>
                    <a:bodyPr/>
                    <a:lstStyle/>
                    <a:p>
                      <a:pPr algn="ctr"/>
                      <a:r>
                        <a:rPr lang="es-ES_tradnl" sz="1200" dirty="0" smtClean="0"/>
                        <a:t>20</a:t>
                      </a:r>
                      <a:endParaRPr lang="es-ES_tradnl" sz="1200" dirty="0"/>
                    </a:p>
                  </a:txBody>
                  <a:tcPr anchor="ctr"/>
                </a:tc>
              </a:tr>
              <a:tr h="314919">
                <a:tc>
                  <a:txBody>
                    <a:bodyPr/>
                    <a:lstStyle/>
                    <a:p>
                      <a:r>
                        <a:rPr lang="es-ES_tradnl" sz="1200" dirty="0" smtClean="0"/>
                        <a:t>T</a:t>
                      </a:r>
                      <a:r>
                        <a:rPr lang="es-ES" sz="1200" dirty="0" err="1" smtClean="0"/>
                        <a:t>écnico</a:t>
                      </a:r>
                      <a:endParaRPr lang="es-ES_tradnl" sz="1200" dirty="0"/>
                    </a:p>
                  </a:txBody>
                  <a:tcPr anchor="ctr"/>
                </a:tc>
                <a:tc>
                  <a:txBody>
                    <a:bodyPr/>
                    <a:lstStyle/>
                    <a:p>
                      <a:pPr algn="ctr"/>
                      <a:endParaRPr lang="es-ES_tradnl" sz="1200" dirty="0"/>
                    </a:p>
                  </a:txBody>
                  <a:tcPr anchor="ctr"/>
                </a:tc>
                <a:tc>
                  <a:txBody>
                    <a:bodyPr/>
                    <a:lstStyle/>
                    <a:p>
                      <a:pPr algn="ctr"/>
                      <a:r>
                        <a:rPr lang="es-ES_tradnl" sz="1200" dirty="0" smtClean="0"/>
                        <a:t>2</a:t>
                      </a:r>
                      <a:endParaRPr lang="es-ES_tradnl" sz="1200" dirty="0"/>
                    </a:p>
                  </a:txBody>
                  <a:tcPr anchor="ctr"/>
                </a:tc>
                <a:tc>
                  <a:txBody>
                    <a:bodyPr/>
                    <a:lstStyle/>
                    <a:p>
                      <a:pPr algn="ctr"/>
                      <a:r>
                        <a:rPr lang="es-ES_tradnl" sz="1200" kern="1200" dirty="0" smtClean="0">
                          <a:solidFill>
                            <a:schemeClr val="dk1"/>
                          </a:solidFill>
                          <a:latin typeface="+mn-lt"/>
                          <a:ea typeface="+mn-ea"/>
                          <a:cs typeface="+mn-cs"/>
                        </a:rPr>
                        <a:t>1</a:t>
                      </a:r>
                      <a:endParaRPr lang="es-ES_tradnl" sz="1200" kern="1200" dirty="0">
                        <a:solidFill>
                          <a:schemeClr val="dk1"/>
                        </a:solidFill>
                        <a:latin typeface="+mn-lt"/>
                        <a:ea typeface="+mn-ea"/>
                        <a:cs typeface="+mn-cs"/>
                      </a:endParaRPr>
                    </a:p>
                  </a:txBody>
                  <a:tcPr anchor="ctr"/>
                </a:tc>
                <a:tc>
                  <a:txBody>
                    <a:bodyPr/>
                    <a:lstStyle/>
                    <a:p>
                      <a:pPr algn="ctr"/>
                      <a:r>
                        <a:rPr lang="es-ES_tradnl" sz="1200" dirty="0" smtClean="0"/>
                        <a:t>2</a:t>
                      </a:r>
                      <a:endParaRPr lang="es-ES_tradnl" sz="1200" dirty="0"/>
                    </a:p>
                  </a:txBody>
                  <a:tcPr anchor="ctr"/>
                </a:tc>
                <a:tc>
                  <a:txBody>
                    <a:bodyPr/>
                    <a:lstStyle/>
                    <a:p>
                      <a:pPr algn="ctr"/>
                      <a:r>
                        <a:rPr lang="es-ES_tradnl" sz="1200" dirty="0" smtClean="0"/>
                        <a:t>5</a:t>
                      </a:r>
                      <a:endParaRPr lang="es-ES_tradnl" sz="1200" dirty="0"/>
                    </a:p>
                  </a:txBody>
                  <a:tcPr anchor="ctr"/>
                </a:tc>
              </a:tr>
              <a:tr h="314919">
                <a:tc>
                  <a:txBody>
                    <a:bodyPr/>
                    <a:lstStyle/>
                    <a:p>
                      <a:r>
                        <a:rPr lang="es-ES_tradnl" sz="1200" dirty="0" smtClean="0"/>
                        <a:t>Asistencial</a:t>
                      </a:r>
                      <a:endParaRPr lang="es-ES_tradnl" sz="1200" dirty="0"/>
                    </a:p>
                  </a:txBody>
                  <a:tcPr anchor="ctr"/>
                </a:tc>
                <a:tc>
                  <a:txBody>
                    <a:bodyPr/>
                    <a:lstStyle/>
                    <a:p>
                      <a:pPr algn="ctr"/>
                      <a:endParaRPr lang="es-ES_tradnl" sz="1200" dirty="0"/>
                    </a:p>
                  </a:txBody>
                  <a:tcPr anchor="ctr"/>
                </a:tc>
                <a:tc>
                  <a:txBody>
                    <a:bodyPr/>
                    <a:lstStyle/>
                    <a:p>
                      <a:pPr algn="ctr"/>
                      <a:r>
                        <a:rPr lang="es-ES_tradnl" sz="1200" dirty="0" smtClean="0"/>
                        <a:t>5</a:t>
                      </a:r>
                      <a:endParaRPr lang="es-ES_tradnl" sz="1200" dirty="0"/>
                    </a:p>
                  </a:txBody>
                  <a:tcPr anchor="ctr"/>
                </a:tc>
                <a:tc>
                  <a:txBody>
                    <a:bodyPr/>
                    <a:lstStyle/>
                    <a:p>
                      <a:pPr algn="ctr"/>
                      <a:r>
                        <a:rPr lang="es-ES_tradnl" sz="1200" kern="1200" dirty="0" smtClean="0">
                          <a:solidFill>
                            <a:schemeClr val="dk1"/>
                          </a:solidFill>
                          <a:latin typeface="+mn-lt"/>
                          <a:ea typeface="+mn-ea"/>
                          <a:cs typeface="+mn-cs"/>
                        </a:rPr>
                        <a:t>3</a:t>
                      </a:r>
                      <a:endParaRPr lang="es-ES_tradnl" sz="1200" kern="1200" dirty="0">
                        <a:solidFill>
                          <a:schemeClr val="dk1"/>
                        </a:solidFill>
                        <a:latin typeface="+mn-lt"/>
                        <a:ea typeface="+mn-ea"/>
                        <a:cs typeface="+mn-cs"/>
                      </a:endParaRPr>
                    </a:p>
                  </a:txBody>
                  <a:tcPr anchor="ctr"/>
                </a:tc>
                <a:tc>
                  <a:txBody>
                    <a:bodyPr/>
                    <a:lstStyle/>
                    <a:p>
                      <a:pPr algn="ctr"/>
                      <a:r>
                        <a:rPr lang="es-ES_tradnl" sz="1200" dirty="0" smtClean="0"/>
                        <a:t>4</a:t>
                      </a:r>
                      <a:endParaRPr lang="es-ES_tradnl" sz="1200" dirty="0"/>
                    </a:p>
                  </a:txBody>
                  <a:tcPr anchor="ctr"/>
                </a:tc>
                <a:tc>
                  <a:txBody>
                    <a:bodyPr/>
                    <a:lstStyle/>
                    <a:p>
                      <a:pPr algn="ctr"/>
                      <a:r>
                        <a:rPr lang="es-ES_tradnl" sz="1200" dirty="0" smtClean="0"/>
                        <a:t>12</a:t>
                      </a:r>
                      <a:endParaRPr lang="es-ES_tradnl" sz="1200" dirty="0"/>
                    </a:p>
                  </a:txBody>
                  <a:tcPr anchor="ctr"/>
                </a:tc>
              </a:tr>
              <a:tr h="314919">
                <a:tc>
                  <a:txBody>
                    <a:bodyPr/>
                    <a:lstStyle/>
                    <a:p>
                      <a:r>
                        <a:rPr lang="es-ES_tradnl" sz="1200" dirty="0" smtClean="0"/>
                        <a:t>TOTAL</a:t>
                      </a:r>
                      <a:endParaRPr lang="es-ES_tradnl" sz="1200" dirty="0"/>
                    </a:p>
                  </a:txBody>
                  <a:tcPr anchor="ctr"/>
                </a:tc>
                <a:tc>
                  <a:txBody>
                    <a:bodyPr/>
                    <a:lstStyle/>
                    <a:p>
                      <a:pPr algn="ctr"/>
                      <a:r>
                        <a:rPr lang="es-ES_tradnl" sz="1200" dirty="0" smtClean="0"/>
                        <a:t>9</a:t>
                      </a:r>
                      <a:endParaRPr lang="es-ES_tradnl" sz="1200" dirty="0"/>
                    </a:p>
                  </a:txBody>
                  <a:tcPr anchor="ctr"/>
                </a:tc>
                <a:tc>
                  <a:txBody>
                    <a:bodyPr/>
                    <a:lstStyle/>
                    <a:p>
                      <a:pPr algn="ctr"/>
                      <a:r>
                        <a:rPr lang="es-ES_tradnl" sz="1200" dirty="0" smtClean="0"/>
                        <a:t>12</a:t>
                      </a:r>
                      <a:endParaRPr lang="es-ES_tradnl" sz="1200" dirty="0"/>
                    </a:p>
                  </a:txBody>
                  <a:tcPr anchor="ctr"/>
                </a:tc>
                <a:tc>
                  <a:txBody>
                    <a:bodyPr/>
                    <a:lstStyle/>
                    <a:p>
                      <a:pPr algn="ctr"/>
                      <a:r>
                        <a:rPr lang="es-ES_tradnl" sz="1200" kern="1200" dirty="0" smtClean="0">
                          <a:solidFill>
                            <a:schemeClr val="dk1"/>
                          </a:solidFill>
                          <a:latin typeface="+mn-lt"/>
                          <a:ea typeface="+mn-ea"/>
                          <a:cs typeface="+mn-cs"/>
                        </a:rPr>
                        <a:t>10</a:t>
                      </a:r>
                      <a:endParaRPr lang="es-ES_tradnl" sz="1200" kern="1200" dirty="0">
                        <a:solidFill>
                          <a:schemeClr val="dk1"/>
                        </a:solidFill>
                        <a:latin typeface="+mn-lt"/>
                        <a:ea typeface="+mn-ea"/>
                        <a:cs typeface="+mn-cs"/>
                      </a:endParaRPr>
                    </a:p>
                  </a:txBody>
                  <a:tcPr anchor="ctr"/>
                </a:tc>
                <a:tc>
                  <a:txBody>
                    <a:bodyPr/>
                    <a:lstStyle/>
                    <a:p>
                      <a:pPr algn="ctr"/>
                      <a:r>
                        <a:rPr lang="es-ES_tradnl" sz="1200" dirty="0" smtClean="0"/>
                        <a:t>14</a:t>
                      </a:r>
                      <a:endParaRPr lang="es-ES_tradnl" sz="1200" dirty="0"/>
                    </a:p>
                  </a:txBody>
                  <a:tcPr anchor="ctr"/>
                </a:tc>
                <a:tc>
                  <a:txBody>
                    <a:bodyPr/>
                    <a:lstStyle/>
                    <a:p>
                      <a:pPr algn="ctr"/>
                      <a:r>
                        <a:rPr lang="es-ES_tradnl" sz="1200" dirty="0" smtClean="0"/>
                        <a:t>45</a:t>
                      </a:r>
                      <a:endParaRPr lang="es-ES_tradnl" sz="1200" dirty="0"/>
                    </a:p>
                  </a:txBody>
                  <a:tcPr anchor="ctr"/>
                </a:tc>
              </a:tr>
            </a:tbl>
          </a:graphicData>
        </a:graphic>
      </p:graphicFrame>
      <p:graphicFrame>
        <p:nvGraphicFramePr>
          <p:cNvPr id="7" name="Gráfico 6"/>
          <p:cNvGraphicFramePr>
            <a:graphicFrameLocks/>
          </p:cNvGraphicFramePr>
          <p:nvPr>
            <p:extLst>
              <p:ext uri="{D42A27DB-BD31-4B8C-83A1-F6EECF244321}">
                <p14:modId xmlns:p14="http://schemas.microsoft.com/office/powerpoint/2010/main" xmlns="" val="1441318476"/>
              </p:ext>
            </p:extLst>
          </p:nvPr>
        </p:nvGraphicFramePr>
        <p:xfrm>
          <a:off x="306446" y="4077072"/>
          <a:ext cx="4464496" cy="252028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Gráfico 7"/>
          <p:cNvGraphicFramePr>
            <a:graphicFrameLocks/>
          </p:cNvGraphicFramePr>
          <p:nvPr>
            <p:extLst>
              <p:ext uri="{D42A27DB-BD31-4B8C-83A1-F6EECF244321}">
                <p14:modId xmlns:p14="http://schemas.microsoft.com/office/powerpoint/2010/main" xmlns="" val="1173101666"/>
              </p:ext>
            </p:extLst>
          </p:nvPr>
        </p:nvGraphicFramePr>
        <p:xfrm>
          <a:off x="4464496" y="4077072"/>
          <a:ext cx="457200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ángulo 3"/>
          <p:cNvSpPr/>
          <p:nvPr/>
        </p:nvSpPr>
        <p:spPr>
          <a:xfrm>
            <a:off x="7092280" y="2348880"/>
            <a:ext cx="1800200" cy="1600438"/>
          </a:xfrm>
          <a:prstGeom prst="rect">
            <a:avLst/>
          </a:prstGeom>
        </p:spPr>
        <p:txBody>
          <a:bodyPr wrap="square">
            <a:spAutoFit/>
          </a:bodyPr>
          <a:lstStyle/>
          <a:p>
            <a:pPr>
              <a:spcAft>
                <a:spcPts val="0"/>
              </a:spcAft>
            </a:pPr>
            <a:r>
              <a:rPr lang="es-ES" sz="1400" dirty="0" smtClean="0">
                <a:solidFill>
                  <a:schemeClr val="dk1"/>
                </a:solidFill>
              </a:rPr>
              <a:t>Además, se </a:t>
            </a:r>
            <a:r>
              <a:rPr lang="es-ES" sz="1400" dirty="0">
                <a:solidFill>
                  <a:schemeClr val="dk1"/>
                </a:solidFill>
              </a:rPr>
              <a:t>cuenta con 16 contratos de prestación de servicios para apoyar las actividades misionales y administrativas.</a:t>
            </a:r>
            <a:endParaRPr lang="es-CO" sz="1400" dirty="0">
              <a:solidFill>
                <a:schemeClr val="dk1"/>
              </a:solidFill>
            </a:endParaRPr>
          </a:p>
        </p:txBody>
      </p:sp>
    </p:spTree>
    <p:extLst>
      <p:ext uri="{BB962C8B-B14F-4D97-AF65-F5344CB8AC3E}">
        <p14:creationId xmlns:p14="http://schemas.microsoft.com/office/powerpoint/2010/main" xmlns="" val="39074785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4 CuadroTexto"/>
          <p:cNvSpPr txBox="1"/>
          <p:nvPr/>
        </p:nvSpPr>
        <p:spPr>
          <a:xfrm>
            <a:off x="3707904" y="476672"/>
            <a:ext cx="5328592" cy="461665"/>
          </a:xfrm>
          <a:prstGeom prst="rect">
            <a:avLst/>
          </a:prstGeom>
          <a:noFill/>
        </p:spPr>
        <p:txBody>
          <a:bodyPr wrap="square">
            <a:spAutoFit/>
          </a:bodyPr>
          <a:lstStyle/>
          <a:p>
            <a:pPr algn="ct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2400" b="1" dirty="0" smtClean="0">
                <a:solidFill>
                  <a:srgbClr val="993366"/>
                </a:solidFill>
                <a:effectLst>
                  <a:outerShdw blurRad="38100" dist="38100" dir="2700000" algn="tl">
                    <a:srgbClr val="000000">
                      <a:alpha val="43137"/>
                    </a:srgbClr>
                  </a:outerShdw>
                </a:effectLst>
              </a:rPr>
              <a:t>Gestión presupuestal</a:t>
            </a:r>
            <a:endParaRPr lang="es-ES" sz="1400" b="1" dirty="0">
              <a:solidFill>
                <a:srgbClr val="993366"/>
              </a:solidFill>
              <a:effectLst>
                <a:outerShdw blurRad="38100" dist="38100" dir="2700000" algn="tl">
                  <a:srgbClr val="000000">
                    <a:alpha val="43137"/>
                  </a:srgbClr>
                </a:outerShdw>
              </a:effectLst>
            </a:endParaRPr>
          </a:p>
        </p:txBody>
      </p:sp>
      <p:sp>
        <p:nvSpPr>
          <p:cNvPr id="5" name="4 CuadroTexto"/>
          <p:cNvSpPr txBox="1"/>
          <p:nvPr/>
        </p:nvSpPr>
        <p:spPr>
          <a:xfrm>
            <a:off x="395536" y="1340768"/>
            <a:ext cx="5328592" cy="400110"/>
          </a:xfrm>
          <a:prstGeom prst="rect">
            <a:avLst/>
          </a:prstGeom>
          <a:noFill/>
        </p:spPr>
        <p:txBody>
          <a:bodyPr wrap="square">
            <a:spAutoFit/>
          </a:bodyPr>
          <a:lstStyle/>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2000" b="1" dirty="0" smtClean="0">
                <a:solidFill>
                  <a:srgbClr val="993366"/>
                </a:solidFill>
                <a:effectLst>
                  <a:outerShdw blurRad="38100" dist="38100" dir="2700000" algn="tl">
                    <a:srgbClr val="000000">
                      <a:alpha val="43137"/>
                    </a:srgbClr>
                  </a:outerShdw>
                </a:effectLst>
              </a:rPr>
              <a:t>Ejecución presupuestal</a:t>
            </a:r>
            <a:r>
              <a:rPr lang="es-ES" sz="1600" b="1" dirty="0" smtClean="0">
                <a:solidFill>
                  <a:srgbClr val="993366"/>
                </a:solidFill>
                <a:effectLst>
                  <a:outerShdw blurRad="38100" dist="38100" dir="2700000" algn="tl">
                    <a:srgbClr val="000000">
                      <a:alpha val="43137"/>
                    </a:srgbClr>
                  </a:outerShdw>
                </a:effectLst>
              </a:rPr>
              <a:t> </a:t>
            </a:r>
            <a:r>
              <a:rPr lang="es-ES" sz="2000" b="1" dirty="0">
                <a:solidFill>
                  <a:srgbClr val="993366"/>
                </a:solidFill>
                <a:effectLst>
                  <a:outerShdw blurRad="38100" dist="38100" dir="2700000" algn="tl">
                    <a:srgbClr val="000000">
                      <a:alpha val="43137"/>
                    </a:srgbClr>
                  </a:outerShdw>
                </a:effectLst>
              </a:rPr>
              <a:t>2015</a:t>
            </a:r>
            <a:r>
              <a:rPr lang="es-ES" sz="1600" b="1" dirty="0" smtClean="0">
                <a:solidFill>
                  <a:srgbClr val="993366"/>
                </a:solidFill>
                <a:effectLst>
                  <a:outerShdw blurRad="38100" dist="38100" dir="2700000" algn="tl">
                    <a:srgbClr val="000000">
                      <a:alpha val="43137"/>
                    </a:srgbClr>
                  </a:outerShdw>
                </a:effectLst>
              </a:rPr>
              <a:t> </a:t>
            </a:r>
            <a:r>
              <a:rPr lang="es-ES" dirty="0" smtClean="0">
                <a:solidFill>
                  <a:srgbClr val="993366"/>
                </a:solidFill>
                <a:effectLst>
                  <a:outerShdw blurRad="38100" dist="38100" dir="2700000" algn="tl">
                    <a:srgbClr val="000000">
                      <a:alpha val="43137"/>
                    </a:srgbClr>
                  </a:outerShdw>
                </a:effectLst>
              </a:rPr>
              <a:t>(a noviembre 4)</a:t>
            </a:r>
            <a:endParaRPr lang="es-ES" sz="1400" dirty="0">
              <a:solidFill>
                <a:srgbClr val="993366"/>
              </a:solidFill>
              <a:effectLst>
                <a:outerShdw blurRad="38100" dist="38100" dir="2700000" algn="tl">
                  <a:srgbClr val="000000">
                    <a:alpha val="43137"/>
                  </a:srgbClr>
                </a:outerShdw>
              </a:effectLst>
            </a:endParaRPr>
          </a:p>
        </p:txBody>
      </p:sp>
      <p:sp>
        <p:nvSpPr>
          <p:cNvPr id="6" name="4 CuadroTexto"/>
          <p:cNvSpPr txBox="1"/>
          <p:nvPr/>
        </p:nvSpPr>
        <p:spPr>
          <a:xfrm>
            <a:off x="395536" y="3645024"/>
            <a:ext cx="2160240" cy="400110"/>
          </a:xfrm>
          <a:prstGeom prst="rect">
            <a:avLst/>
          </a:prstGeom>
          <a:noFill/>
        </p:spPr>
        <p:txBody>
          <a:bodyPr wrap="square">
            <a:spAutoFit/>
          </a:bodyPr>
          <a:lstStyle/>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2000" b="1" dirty="0" smtClean="0">
                <a:solidFill>
                  <a:srgbClr val="993366"/>
                </a:solidFill>
                <a:effectLst>
                  <a:outerShdw blurRad="38100" dist="38100" dir="2700000" algn="tl">
                    <a:srgbClr val="000000">
                      <a:alpha val="43137"/>
                    </a:srgbClr>
                  </a:outerShdw>
                </a:effectLst>
              </a:rPr>
              <a:t>Contratación</a:t>
            </a:r>
            <a:endParaRPr lang="es-ES" sz="1050" b="1" dirty="0">
              <a:solidFill>
                <a:srgbClr val="993366"/>
              </a:solidFill>
              <a:effectLst>
                <a:outerShdw blurRad="38100" dist="38100" dir="2700000" algn="tl">
                  <a:srgbClr val="000000">
                    <a:alpha val="43137"/>
                  </a:srgbClr>
                </a:outerShdw>
              </a:effectLst>
            </a:endParaRPr>
          </a:p>
        </p:txBody>
      </p:sp>
      <p:graphicFrame>
        <p:nvGraphicFramePr>
          <p:cNvPr id="7" name="Tabla 6"/>
          <p:cNvGraphicFramePr>
            <a:graphicFrameLocks noGrp="1"/>
          </p:cNvGraphicFramePr>
          <p:nvPr>
            <p:extLst>
              <p:ext uri="{D42A27DB-BD31-4B8C-83A1-F6EECF244321}">
                <p14:modId xmlns:p14="http://schemas.microsoft.com/office/powerpoint/2010/main" xmlns="" val="2106884796"/>
              </p:ext>
            </p:extLst>
          </p:nvPr>
        </p:nvGraphicFramePr>
        <p:xfrm>
          <a:off x="467544" y="2023617"/>
          <a:ext cx="6912768" cy="1549399"/>
        </p:xfrm>
        <a:graphic>
          <a:graphicData uri="http://schemas.openxmlformats.org/drawingml/2006/table">
            <a:tbl>
              <a:tblPr firstRow="1" bandRow="1">
                <a:tableStyleId>{5C22544A-7EE6-4342-B048-85BDC9FD1C3A}</a:tableStyleId>
              </a:tblPr>
              <a:tblGrid>
                <a:gridCol w="1260141"/>
                <a:gridCol w="1080120"/>
                <a:gridCol w="1152128"/>
                <a:gridCol w="1053202"/>
                <a:gridCol w="1180672"/>
                <a:gridCol w="1186505"/>
              </a:tblGrid>
              <a:tr h="543559">
                <a:tc>
                  <a:txBody>
                    <a:bodyPr/>
                    <a:lstStyle/>
                    <a:p>
                      <a:pPr algn="ctr"/>
                      <a:r>
                        <a:rPr lang="es-ES_tradnl" sz="1200" dirty="0" smtClean="0"/>
                        <a:t>Rubro</a:t>
                      </a:r>
                      <a:endParaRPr lang="es-ES_tradnl" sz="1200" dirty="0"/>
                    </a:p>
                  </a:txBody>
                  <a:tcPr anchor="ctr"/>
                </a:tc>
                <a:tc>
                  <a:txBody>
                    <a:bodyPr/>
                    <a:lstStyle/>
                    <a:p>
                      <a:pPr algn="ctr"/>
                      <a:r>
                        <a:rPr lang="es-ES_tradnl" sz="1200" b="1" kern="1200" baseline="0" dirty="0" smtClean="0">
                          <a:solidFill>
                            <a:schemeClr val="lt1"/>
                          </a:solidFill>
                          <a:latin typeface="+mn-lt"/>
                          <a:ea typeface="+mn-ea"/>
                          <a:cs typeface="+mn-cs"/>
                        </a:rPr>
                        <a:t>Presupuesto disponible</a:t>
                      </a:r>
                      <a:endParaRPr lang="es-ES_tradnl" sz="1200" b="1" kern="1200" baseline="0" dirty="0">
                        <a:solidFill>
                          <a:schemeClr val="lt1"/>
                        </a:solidFill>
                        <a:latin typeface="+mn-lt"/>
                        <a:ea typeface="+mn-ea"/>
                        <a:cs typeface="+mn-cs"/>
                      </a:endParaRPr>
                    </a:p>
                  </a:txBody>
                  <a:tcPr anchor="ctr"/>
                </a:tc>
                <a:tc>
                  <a:txBody>
                    <a:bodyPr/>
                    <a:lstStyle/>
                    <a:p>
                      <a:pPr algn="ctr"/>
                      <a:r>
                        <a:rPr lang="es-ES_tradnl" sz="1200" b="1" kern="1200" baseline="0" dirty="0" smtClean="0">
                          <a:solidFill>
                            <a:schemeClr val="lt1"/>
                          </a:solidFill>
                          <a:latin typeface="+mn-lt"/>
                          <a:ea typeface="+mn-ea"/>
                          <a:cs typeface="+mn-cs"/>
                        </a:rPr>
                        <a:t>Ejecutado</a:t>
                      </a:r>
                      <a:endParaRPr lang="es-ES_tradnl" sz="1200" b="1" kern="1200" baseline="0" dirty="0">
                        <a:solidFill>
                          <a:schemeClr val="lt1"/>
                        </a:solidFill>
                        <a:latin typeface="+mn-lt"/>
                        <a:ea typeface="+mn-ea"/>
                        <a:cs typeface="+mn-cs"/>
                      </a:endParaRPr>
                    </a:p>
                  </a:txBody>
                  <a:tcPr anchor="ctr"/>
                </a:tc>
                <a:tc>
                  <a:txBody>
                    <a:bodyPr/>
                    <a:lstStyle/>
                    <a:p>
                      <a:pPr algn="ctr"/>
                      <a:r>
                        <a:rPr lang="es-ES_tradnl" sz="1200" b="1" kern="1200" baseline="0" dirty="0" smtClean="0">
                          <a:solidFill>
                            <a:schemeClr val="lt1"/>
                          </a:solidFill>
                          <a:latin typeface="+mn-lt"/>
                          <a:ea typeface="+mn-ea"/>
                          <a:cs typeface="+mn-cs"/>
                        </a:rPr>
                        <a:t>% Ejecución</a:t>
                      </a:r>
                      <a:endParaRPr lang="es-ES_tradnl" sz="1200" b="1" kern="1200" baseline="0" dirty="0">
                        <a:solidFill>
                          <a:schemeClr val="lt1"/>
                        </a:solidFill>
                        <a:latin typeface="+mn-lt"/>
                        <a:ea typeface="+mn-ea"/>
                        <a:cs typeface="+mn-cs"/>
                      </a:endParaRPr>
                    </a:p>
                  </a:txBody>
                  <a:tcPr anchor="ctr"/>
                </a:tc>
                <a:tc>
                  <a:txBody>
                    <a:bodyPr/>
                    <a:lstStyle/>
                    <a:p>
                      <a:pPr algn="ctr"/>
                      <a:r>
                        <a:rPr lang="es-ES_tradnl" sz="1200" b="1" kern="1200" baseline="0" dirty="0" smtClean="0">
                          <a:solidFill>
                            <a:schemeClr val="lt1"/>
                          </a:solidFill>
                          <a:latin typeface="+mn-lt"/>
                          <a:ea typeface="+mn-ea"/>
                          <a:cs typeface="+mn-cs"/>
                        </a:rPr>
                        <a:t>Giros</a:t>
                      </a:r>
                      <a:endParaRPr lang="es-ES_tradnl" sz="1200" b="1" kern="1200" baseline="0" dirty="0">
                        <a:solidFill>
                          <a:schemeClr val="lt1"/>
                        </a:solidFill>
                        <a:latin typeface="+mn-lt"/>
                        <a:ea typeface="+mn-ea"/>
                        <a:cs typeface="+mn-cs"/>
                      </a:endParaRPr>
                    </a:p>
                  </a:txBody>
                  <a:tcPr anchor="ctr"/>
                </a:tc>
                <a:tc>
                  <a:txBody>
                    <a:bodyPr/>
                    <a:lstStyle/>
                    <a:p>
                      <a:pPr algn="ctr"/>
                      <a:r>
                        <a:rPr lang="es-ES_tradnl" sz="1200" b="1" kern="1200" baseline="0" dirty="0" smtClean="0">
                          <a:solidFill>
                            <a:schemeClr val="lt1"/>
                          </a:solidFill>
                          <a:latin typeface="+mn-lt"/>
                          <a:ea typeface="+mn-ea"/>
                          <a:cs typeface="+mn-cs"/>
                        </a:rPr>
                        <a:t>% Giros</a:t>
                      </a:r>
                      <a:endParaRPr lang="es-ES_tradnl" sz="1200" b="1" kern="1200" baseline="0" dirty="0">
                        <a:solidFill>
                          <a:schemeClr val="lt1"/>
                        </a:solidFill>
                        <a:latin typeface="+mn-lt"/>
                        <a:ea typeface="+mn-ea"/>
                        <a:cs typeface="+mn-cs"/>
                      </a:endParaRPr>
                    </a:p>
                  </a:txBody>
                  <a:tcPr anchor="ctr"/>
                </a:tc>
              </a:tr>
              <a:tr h="392545">
                <a:tc>
                  <a:txBody>
                    <a:bodyPr/>
                    <a:lstStyle/>
                    <a:p>
                      <a:r>
                        <a:rPr lang="es-ES_tradnl" sz="1200" kern="1200" baseline="0" dirty="0" smtClean="0">
                          <a:solidFill>
                            <a:schemeClr val="dk1"/>
                          </a:solidFill>
                          <a:latin typeface="+mn-lt"/>
                          <a:ea typeface="+mn-ea"/>
                          <a:cs typeface="+mn-cs"/>
                        </a:rPr>
                        <a:t>Gastos de funcionamiento</a:t>
                      </a:r>
                      <a:endParaRPr lang="es-ES_tradnl" sz="1200" kern="1200" baseline="0" dirty="0">
                        <a:solidFill>
                          <a:schemeClr val="dk1"/>
                        </a:solidFill>
                        <a:latin typeface="+mn-lt"/>
                        <a:ea typeface="+mn-ea"/>
                        <a:cs typeface="+mn-cs"/>
                      </a:endParaRPr>
                    </a:p>
                  </a:txBody>
                  <a:tcPr anchor="ctr"/>
                </a:tc>
                <a:tc>
                  <a:txBody>
                    <a:bodyPr/>
                    <a:lstStyle/>
                    <a:p>
                      <a:pPr algn="r"/>
                      <a:r>
                        <a:rPr lang="es-CO" sz="1200" kern="1200" baseline="0" dirty="0" smtClean="0">
                          <a:solidFill>
                            <a:schemeClr val="dk1"/>
                          </a:solidFill>
                          <a:latin typeface="+mn-lt"/>
                          <a:ea typeface="+mn-ea"/>
                          <a:cs typeface="+mn-cs"/>
                        </a:rPr>
                        <a:t>$3.762</a:t>
                      </a:r>
                      <a:endParaRPr lang="es-CO" sz="1200" kern="1200" baseline="0" dirty="0">
                        <a:solidFill>
                          <a:schemeClr val="dk1"/>
                        </a:solidFill>
                        <a:latin typeface="+mn-lt"/>
                        <a:ea typeface="+mn-ea"/>
                        <a:cs typeface="+mn-cs"/>
                      </a:endParaRPr>
                    </a:p>
                  </a:txBody>
                  <a:tcPr anchor="ctr"/>
                </a:tc>
                <a:tc>
                  <a:txBody>
                    <a:bodyPr/>
                    <a:lstStyle/>
                    <a:p>
                      <a:pPr algn="r"/>
                      <a:r>
                        <a:rPr lang="es-CO" sz="1200" kern="1200" baseline="0" dirty="0" smtClean="0">
                          <a:solidFill>
                            <a:schemeClr val="dk1"/>
                          </a:solidFill>
                          <a:latin typeface="+mn-lt"/>
                          <a:ea typeface="+mn-ea"/>
                          <a:cs typeface="+mn-cs"/>
                        </a:rPr>
                        <a:t>$2.487</a:t>
                      </a:r>
                      <a:endParaRPr lang="es-CO" sz="1200" kern="1200" baseline="0" dirty="0">
                        <a:solidFill>
                          <a:schemeClr val="dk1"/>
                        </a:solidFill>
                        <a:latin typeface="+mn-lt"/>
                        <a:ea typeface="+mn-ea"/>
                        <a:cs typeface="+mn-cs"/>
                      </a:endParaRPr>
                    </a:p>
                  </a:txBody>
                  <a:tcPr anchor="ctr"/>
                </a:tc>
                <a:tc>
                  <a:txBody>
                    <a:bodyPr/>
                    <a:lstStyle/>
                    <a:p>
                      <a:pPr algn="r"/>
                      <a:r>
                        <a:rPr lang="es-CO" sz="1200" kern="1200" baseline="0" dirty="0" smtClean="0">
                          <a:solidFill>
                            <a:schemeClr val="dk1"/>
                          </a:solidFill>
                          <a:latin typeface="+mn-lt"/>
                          <a:ea typeface="+mn-ea"/>
                          <a:cs typeface="+mn-cs"/>
                        </a:rPr>
                        <a:t>66%</a:t>
                      </a:r>
                      <a:endParaRPr lang="es-CO" sz="1200" kern="1200" baseline="0" dirty="0">
                        <a:solidFill>
                          <a:schemeClr val="dk1"/>
                        </a:solidFill>
                        <a:latin typeface="+mn-lt"/>
                        <a:ea typeface="+mn-ea"/>
                        <a:cs typeface="+mn-cs"/>
                      </a:endParaRPr>
                    </a:p>
                  </a:txBody>
                  <a:tcPr anchor="ctr"/>
                </a:tc>
                <a:tc>
                  <a:txBody>
                    <a:bodyPr/>
                    <a:lstStyle/>
                    <a:p>
                      <a:pPr algn="r"/>
                      <a:r>
                        <a:rPr lang="es-CO" sz="1200" kern="1200" baseline="0" dirty="0" smtClean="0">
                          <a:solidFill>
                            <a:schemeClr val="dk1"/>
                          </a:solidFill>
                          <a:latin typeface="+mn-lt"/>
                          <a:ea typeface="+mn-ea"/>
                          <a:cs typeface="+mn-cs"/>
                        </a:rPr>
                        <a:t>2,227,50</a:t>
                      </a:r>
                      <a:endParaRPr lang="es-CO" sz="1200" kern="1200" baseline="0" dirty="0">
                        <a:solidFill>
                          <a:schemeClr val="dk1"/>
                        </a:solidFill>
                        <a:latin typeface="+mn-lt"/>
                        <a:ea typeface="+mn-ea"/>
                        <a:cs typeface="+mn-cs"/>
                      </a:endParaRPr>
                    </a:p>
                  </a:txBody>
                  <a:tcPr anchor="ctr"/>
                </a:tc>
                <a:tc>
                  <a:txBody>
                    <a:bodyPr/>
                    <a:lstStyle/>
                    <a:p>
                      <a:pPr algn="r"/>
                      <a:r>
                        <a:rPr lang="es-CO" sz="1200" kern="1200" baseline="0" dirty="0" smtClean="0">
                          <a:solidFill>
                            <a:schemeClr val="dk1"/>
                          </a:solidFill>
                          <a:latin typeface="+mn-lt"/>
                          <a:ea typeface="+mn-ea"/>
                          <a:cs typeface="+mn-cs"/>
                        </a:rPr>
                        <a:t>59%</a:t>
                      </a:r>
                      <a:endParaRPr lang="es-CO" sz="1200" kern="1200" baseline="0" dirty="0">
                        <a:solidFill>
                          <a:schemeClr val="dk1"/>
                        </a:solidFill>
                        <a:latin typeface="+mn-lt"/>
                        <a:ea typeface="+mn-ea"/>
                        <a:cs typeface="+mn-cs"/>
                      </a:endParaRPr>
                    </a:p>
                  </a:txBody>
                  <a:tcPr anchor="ctr"/>
                </a:tc>
              </a:tr>
              <a:tr h="223377">
                <a:tc>
                  <a:txBody>
                    <a:bodyPr/>
                    <a:lstStyle/>
                    <a:p>
                      <a:r>
                        <a:rPr lang="es-ES_tradnl" sz="1200" kern="1200" baseline="0" dirty="0" smtClean="0">
                          <a:solidFill>
                            <a:schemeClr val="dk1"/>
                          </a:solidFill>
                          <a:latin typeface="+mn-lt"/>
                          <a:ea typeface="+mn-ea"/>
                          <a:cs typeface="+mn-cs"/>
                        </a:rPr>
                        <a:t>Inversión</a:t>
                      </a:r>
                      <a:endParaRPr lang="es-ES_tradnl" sz="1200" kern="1200" baseline="0" dirty="0">
                        <a:solidFill>
                          <a:schemeClr val="dk1"/>
                        </a:solidFill>
                        <a:latin typeface="+mn-lt"/>
                        <a:ea typeface="+mn-ea"/>
                        <a:cs typeface="+mn-cs"/>
                      </a:endParaRPr>
                    </a:p>
                  </a:txBody>
                  <a:tcPr anchor="ctr"/>
                </a:tc>
                <a:tc>
                  <a:txBody>
                    <a:bodyPr/>
                    <a:lstStyle/>
                    <a:p>
                      <a:pPr algn="r"/>
                      <a:r>
                        <a:rPr lang="es-CO" sz="1200" kern="1200" baseline="0" dirty="0" smtClean="0">
                          <a:solidFill>
                            <a:schemeClr val="dk1"/>
                          </a:solidFill>
                          <a:latin typeface="+mn-lt"/>
                          <a:ea typeface="+mn-ea"/>
                          <a:cs typeface="+mn-cs"/>
                        </a:rPr>
                        <a:t>$3.544</a:t>
                      </a:r>
                      <a:endParaRPr lang="es-CO" sz="1200" kern="1200" baseline="0" dirty="0">
                        <a:solidFill>
                          <a:schemeClr val="dk1"/>
                        </a:solidFill>
                        <a:latin typeface="+mn-lt"/>
                        <a:ea typeface="+mn-ea"/>
                        <a:cs typeface="+mn-cs"/>
                      </a:endParaRPr>
                    </a:p>
                  </a:txBody>
                  <a:tcPr anchor="ctr"/>
                </a:tc>
                <a:tc>
                  <a:txBody>
                    <a:bodyPr/>
                    <a:lstStyle/>
                    <a:p>
                      <a:pPr algn="r"/>
                      <a:r>
                        <a:rPr lang="es-CO" sz="1200" kern="1200" baseline="0" dirty="0" smtClean="0">
                          <a:solidFill>
                            <a:schemeClr val="dk1"/>
                          </a:solidFill>
                          <a:latin typeface="+mn-lt"/>
                          <a:ea typeface="+mn-ea"/>
                          <a:cs typeface="+mn-cs"/>
                        </a:rPr>
                        <a:t>$2.712</a:t>
                      </a:r>
                      <a:endParaRPr lang="es-CO" sz="1200" kern="1200" baseline="0" dirty="0">
                        <a:solidFill>
                          <a:schemeClr val="dk1"/>
                        </a:solidFill>
                        <a:latin typeface="+mn-lt"/>
                        <a:ea typeface="+mn-ea"/>
                        <a:cs typeface="+mn-cs"/>
                      </a:endParaRPr>
                    </a:p>
                  </a:txBody>
                  <a:tcPr anchor="ctr"/>
                </a:tc>
                <a:tc>
                  <a:txBody>
                    <a:bodyPr/>
                    <a:lstStyle/>
                    <a:p>
                      <a:pPr algn="r"/>
                      <a:r>
                        <a:rPr lang="es-CO" sz="1200" kern="1200" baseline="0" dirty="0" smtClean="0">
                          <a:solidFill>
                            <a:schemeClr val="dk1"/>
                          </a:solidFill>
                          <a:latin typeface="+mn-lt"/>
                          <a:ea typeface="+mn-ea"/>
                          <a:cs typeface="+mn-cs"/>
                        </a:rPr>
                        <a:t>77%</a:t>
                      </a:r>
                      <a:endParaRPr lang="es-CO" sz="1200" kern="1200" baseline="0" dirty="0">
                        <a:solidFill>
                          <a:schemeClr val="dk1"/>
                        </a:solidFill>
                        <a:latin typeface="+mn-lt"/>
                        <a:ea typeface="+mn-ea"/>
                        <a:cs typeface="+mn-cs"/>
                      </a:endParaRPr>
                    </a:p>
                  </a:txBody>
                  <a:tcPr anchor="ctr"/>
                </a:tc>
                <a:tc>
                  <a:txBody>
                    <a:bodyPr/>
                    <a:lstStyle/>
                    <a:p>
                      <a:pPr algn="r"/>
                      <a:r>
                        <a:rPr lang="es-CO" sz="1200" kern="1200" baseline="0" dirty="0" smtClean="0">
                          <a:solidFill>
                            <a:schemeClr val="dk1"/>
                          </a:solidFill>
                          <a:latin typeface="+mn-lt"/>
                          <a:ea typeface="+mn-ea"/>
                          <a:cs typeface="+mn-cs"/>
                        </a:rPr>
                        <a:t>$1.712</a:t>
                      </a:r>
                      <a:endParaRPr lang="es-CO" sz="1200" kern="1200" baseline="0" dirty="0">
                        <a:solidFill>
                          <a:schemeClr val="dk1"/>
                        </a:solidFill>
                        <a:latin typeface="+mn-lt"/>
                        <a:ea typeface="+mn-ea"/>
                        <a:cs typeface="+mn-cs"/>
                      </a:endParaRPr>
                    </a:p>
                  </a:txBody>
                  <a:tcPr anchor="ctr"/>
                </a:tc>
                <a:tc>
                  <a:txBody>
                    <a:bodyPr/>
                    <a:lstStyle/>
                    <a:p>
                      <a:pPr algn="r"/>
                      <a:r>
                        <a:rPr lang="es-CO" sz="1200" kern="1200" baseline="0" dirty="0" smtClean="0">
                          <a:solidFill>
                            <a:schemeClr val="dk1"/>
                          </a:solidFill>
                          <a:latin typeface="+mn-lt"/>
                          <a:ea typeface="+mn-ea"/>
                          <a:cs typeface="+mn-cs"/>
                        </a:rPr>
                        <a:t>48%</a:t>
                      </a:r>
                      <a:endParaRPr lang="es-CO" sz="1200" kern="1200" baseline="0" dirty="0">
                        <a:solidFill>
                          <a:schemeClr val="dk1"/>
                        </a:solidFill>
                        <a:latin typeface="+mn-lt"/>
                        <a:ea typeface="+mn-ea"/>
                        <a:cs typeface="+mn-cs"/>
                      </a:endParaRPr>
                    </a:p>
                  </a:txBody>
                  <a:tcPr anchor="ctr"/>
                </a:tc>
              </a:tr>
              <a:tr h="165081">
                <a:tc>
                  <a:txBody>
                    <a:bodyPr/>
                    <a:lstStyle/>
                    <a:p>
                      <a:pPr algn="r"/>
                      <a:r>
                        <a:rPr lang="es-ES_tradnl" sz="1200" b="1" kern="1200" baseline="0" dirty="0" smtClean="0">
                          <a:solidFill>
                            <a:schemeClr val="dk1"/>
                          </a:solidFill>
                          <a:latin typeface="+mn-lt"/>
                          <a:ea typeface="+mn-ea"/>
                          <a:cs typeface="+mn-cs"/>
                        </a:rPr>
                        <a:t>TOTAL</a:t>
                      </a:r>
                      <a:endParaRPr lang="es-ES_tradnl" sz="1200" b="1" kern="1200" baseline="0" dirty="0">
                        <a:solidFill>
                          <a:schemeClr val="dk1"/>
                        </a:solidFill>
                        <a:latin typeface="+mn-lt"/>
                        <a:ea typeface="+mn-ea"/>
                        <a:cs typeface="+mn-cs"/>
                      </a:endParaRPr>
                    </a:p>
                  </a:txBody>
                  <a:tcPr anchor="ctr"/>
                </a:tc>
                <a:tc>
                  <a:txBody>
                    <a:bodyPr/>
                    <a:lstStyle/>
                    <a:p>
                      <a:pPr algn="r"/>
                      <a:r>
                        <a:rPr lang="es-CO" sz="1200" b="1" kern="1200" baseline="0" dirty="0" smtClean="0">
                          <a:solidFill>
                            <a:schemeClr val="dk1"/>
                          </a:solidFill>
                          <a:latin typeface="+mn-lt"/>
                          <a:ea typeface="+mn-ea"/>
                          <a:cs typeface="+mn-cs"/>
                        </a:rPr>
                        <a:t>$7.306</a:t>
                      </a:r>
                      <a:endParaRPr lang="es-CO" sz="1200" b="1" kern="1200" baseline="0" dirty="0">
                        <a:solidFill>
                          <a:schemeClr val="dk1"/>
                        </a:solidFill>
                        <a:latin typeface="+mn-lt"/>
                        <a:ea typeface="+mn-ea"/>
                        <a:cs typeface="+mn-cs"/>
                      </a:endParaRPr>
                    </a:p>
                  </a:txBody>
                  <a:tcPr anchor="ctr"/>
                </a:tc>
                <a:tc>
                  <a:txBody>
                    <a:bodyPr/>
                    <a:lstStyle/>
                    <a:p>
                      <a:pPr algn="r"/>
                      <a:r>
                        <a:rPr lang="es-CO" sz="1200" b="1" kern="1200" baseline="0" dirty="0" smtClean="0">
                          <a:solidFill>
                            <a:schemeClr val="dk1"/>
                          </a:solidFill>
                          <a:latin typeface="+mn-lt"/>
                          <a:ea typeface="+mn-ea"/>
                          <a:cs typeface="+mn-cs"/>
                        </a:rPr>
                        <a:t>$5.199</a:t>
                      </a:r>
                      <a:endParaRPr lang="es-CO" sz="1200" b="1" kern="1200" baseline="0" dirty="0">
                        <a:solidFill>
                          <a:schemeClr val="dk1"/>
                        </a:solidFill>
                        <a:latin typeface="+mn-lt"/>
                        <a:ea typeface="+mn-ea"/>
                        <a:cs typeface="+mn-cs"/>
                      </a:endParaRPr>
                    </a:p>
                  </a:txBody>
                  <a:tcPr anchor="ctr"/>
                </a:tc>
                <a:tc>
                  <a:txBody>
                    <a:bodyPr/>
                    <a:lstStyle/>
                    <a:p>
                      <a:pPr algn="r"/>
                      <a:r>
                        <a:rPr lang="es-CO" sz="1200" b="1" kern="1200" baseline="0" dirty="0" smtClean="0">
                          <a:solidFill>
                            <a:schemeClr val="dk1"/>
                          </a:solidFill>
                          <a:latin typeface="+mn-lt"/>
                          <a:ea typeface="+mn-ea"/>
                          <a:cs typeface="+mn-cs"/>
                        </a:rPr>
                        <a:t>71%</a:t>
                      </a:r>
                      <a:endParaRPr lang="es-CO" sz="1200" b="1" kern="1200" baseline="0" dirty="0">
                        <a:solidFill>
                          <a:schemeClr val="dk1"/>
                        </a:solidFill>
                        <a:latin typeface="+mn-lt"/>
                        <a:ea typeface="+mn-ea"/>
                        <a:cs typeface="+mn-cs"/>
                      </a:endParaRPr>
                    </a:p>
                  </a:txBody>
                  <a:tcPr anchor="ctr"/>
                </a:tc>
                <a:tc>
                  <a:txBody>
                    <a:bodyPr/>
                    <a:lstStyle/>
                    <a:p>
                      <a:pPr algn="r"/>
                      <a:r>
                        <a:rPr lang="es-CO" sz="1200" b="1" kern="1200" baseline="0" dirty="0" smtClean="0">
                          <a:solidFill>
                            <a:schemeClr val="dk1"/>
                          </a:solidFill>
                          <a:latin typeface="+mn-lt"/>
                          <a:ea typeface="+mn-ea"/>
                          <a:cs typeface="+mn-cs"/>
                        </a:rPr>
                        <a:t>$3.939</a:t>
                      </a:r>
                      <a:endParaRPr lang="es-CO" sz="1200" b="1" kern="1200" baseline="0" dirty="0">
                        <a:solidFill>
                          <a:schemeClr val="dk1"/>
                        </a:solidFill>
                        <a:latin typeface="+mn-lt"/>
                        <a:ea typeface="+mn-ea"/>
                        <a:cs typeface="+mn-cs"/>
                      </a:endParaRPr>
                    </a:p>
                  </a:txBody>
                  <a:tcPr anchor="ctr"/>
                </a:tc>
                <a:tc>
                  <a:txBody>
                    <a:bodyPr/>
                    <a:lstStyle/>
                    <a:p>
                      <a:pPr algn="r"/>
                      <a:r>
                        <a:rPr lang="es-CO" sz="1200" b="1" kern="1200" baseline="0" dirty="0" smtClean="0">
                          <a:solidFill>
                            <a:schemeClr val="dk1"/>
                          </a:solidFill>
                          <a:latin typeface="+mn-lt"/>
                          <a:ea typeface="+mn-ea"/>
                          <a:cs typeface="+mn-cs"/>
                        </a:rPr>
                        <a:t>54%</a:t>
                      </a:r>
                      <a:endParaRPr lang="es-CO" sz="1200" b="1" kern="1200" baseline="0" dirty="0">
                        <a:solidFill>
                          <a:schemeClr val="dk1"/>
                        </a:solidFill>
                        <a:latin typeface="+mn-lt"/>
                        <a:ea typeface="+mn-ea"/>
                        <a:cs typeface="+mn-cs"/>
                      </a:endParaRPr>
                    </a:p>
                  </a:txBody>
                  <a:tcPr anchor="ctr"/>
                </a:tc>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xmlns="" val="1598306047"/>
              </p:ext>
            </p:extLst>
          </p:nvPr>
        </p:nvGraphicFramePr>
        <p:xfrm>
          <a:off x="487016" y="4063897"/>
          <a:ext cx="6317232" cy="2533455"/>
        </p:xfrm>
        <a:graphic>
          <a:graphicData uri="http://schemas.openxmlformats.org/drawingml/2006/table">
            <a:tbl>
              <a:tblPr firstRow="1" bandRow="1">
                <a:tableStyleId>{5C22544A-7EE6-4342-B048-85BDC9FD1C3A}</a:tableStyleId>
              </a:tblPr>
              <a:tblGrid>
                <a:gridCol w="1852736"/>
                <a:gridCol w="1152128"/>
                <a:gridCol w="1080120"/>
                <a:gridCol w="1008112"/>
                <a:gridCol w="1224136"/>
              </a:tblGrid>
              <a:tr h="543559">
                <a:tc>
                  <a:txBody>
                    <a:bodyPr/>
                    <a:lstStyle/>
                    <a:p>
                      <a:pPr algn="ctr"/>
                      <a:r>
                        <a:rPr lang="es-ES_tradnl" sz="1200" dirty="0" smtClean="0"/>
                        <a:t>Rubro</a:t>
                      </a:r>
                      <a:endParaRPr lang="es-ES_tradnl" sz="1200" dirty="0"/>
                    </a:p>
                  </a:txBody>
                  <a:tcPr anchor="ctr"/>
                </a:tc>
                <a:tc>
                  <a:txBody>
                    <a:bodyPr/>
                    <a:lstStyle/>
                    <a:p>
                      <a:pPr algn="ctr"/>
                      <a:r>
                        <a:rPr lang="es-ES_tradnl" sz="1200" b="1" kern="1200" baseline="0" dirty="0" smtClean="0">
                          <a:solidFill>
                            <a:schemeClr val="lt1"/>
                          </a:solidFill>
                          <a:latin typeface="+mn-lt"/>
                          <a:ea typeface="+mn-ea"/>
                          <a:cs typeface="+mn-cs"/>
                        </a:rPr>
                        <a:t>2012</a:t>
                      </a:r>
                      <a:endParaRPr lang="es-ES_tradnl" sz="1200" b="1" kern="1200" baseline="0" dirty="0">
                        <a:solidFill>
                          <a:schemeClr val="lt1"/>
                        </a:solidFill>
                        <a:latin typeface="+mn-lt"/>
                        <a:ea typeface="+mn-ea"/>
                        <a:cs typeface="+mn-cs"/>
                      </a:endParaRPr>
                    </a:p>
                  </a:txBody>
                  <a:tcPr anchor="ctr"/>
                </a:tc>
                <a:tc>
                  <a:txBody>
                    <a:bodyPr/>
                    <a:lstStyle/>
                    <a:p>
                      <a:pPr algn="ctr"/>
                      <a:r>
                        <a:rPr lang="es-ES_tradnl" sz="1200" b="1" kern="1200" baseline="0" dirty="0" smtClean="0">
                          <a:solidFill>
                            <a:schemeClr val="lt1"/>
                          </a:solidFill>
                          <a:latin typeface="+mn-lt"/>
                          <a:ea typeface="+mn-ea"/>
                          <a:cs typeface="+mn-cs"/>
                        </a:rPr>
                        <a:t>2013</a:t>
                      </a:r>
                      <a:endParaRPr lang="es-ES_tradnl" sz="1200" b="1" kern="1200" baseline="0" dirty="0">
                        <a:solidFill>
                          <a:schemeClr val="lt1"/>
                        </a:solidFill>
                        <a:latin typeface="+mn-lt"/>
                        <a:ea typeface="+mn-ea"/>
                        <a:cs typeface="+mn-cs"/>
                      </a:endParaRPr>
                    </a:p>
                  </a:txBody>
                  <a:tcPr anchor="ctr"/>
                </a:tc>
                <a:tc>
                  <a:txBody>
                    <a:bodyPr/>
                    <a:lstStyle/>
                    <a:p>
                      <a:pPr algn="ctr"/>
                      <a:r>
                        <a:rPr lang="es-ES_tradnl" sz="1200" b="1" kern="1200" baseline="0" dirty="0" smtClean="0">
                          <a:solidFill>
                            <a:schemeClr val="lt1"/>
                          </a:solidFill>
                          <a:latin typeface="+mn-lt"/>
                          <a:ea typeface="+mn-ea"/>
                          <a:cs typeface="+mn-cs"/>
                        </a:rPr>
                        <a:t>2014</a:t>
                      </a:r>
                      <a:endParaRPr lang="es-ES_tradnl" sz="1200" b="1" kern="1200" baseline="0" dirty="0">
                        <a:solidFill>
                          <a:schemeClr val="lt1"/>
                        </a:solidFill>
                        <a:latin typeface="+mn-lt"/>
                        <a:ea typeface="+mn-ea"/>
                        <a:cs typeface="+mn-cs"/>
                      </a:endParaRPr>
                    </a:p>
                  </a:txBody>
                  <a:tcPr anchor="ctr"/>
                </a:tc>
                <a:tc>
                  <a:txBody>
                    <a:bodyPr/>
                    <a:lstStyle/>
                    <a:p>
                      <a:pPr algn="ctr"/>
                      <a:r>
                        <a:rPr lang="es-ES_tradnl" sz="1200" b="1" kern="1200" baseline="0" dirty="0" smtClean="0">
                          <a:solidFill>
                            <a:schemeClr val="lt1"/>
                          </a:solidFill>
                          <a:latin typeface="+mn-lt"/>
                          <a:ea typeface="+mn-ea"/>
                          <a:cs typeface="+mn-cs"/>
                        </a:rPr>
                        <a:t>2015</a:t>
                      </a:r>
                    </a:p>
                    <a:p>
                      <a:pPr algn="ctr"/>
                      <a:r>
                        <a:rPr lang="es-ES_tradnl" sz="1200" b="1" kern="1200" baseline="0" dirty="0" smtClean="0">
                          <a:solidFill>
                            <a:schemeClr val="lt1"/>
                          </a:solidFill>
                          <a:latin typeface="+mn-lt"/>
                          <a:ea typeface="+mn-ea"/>
                          <a:cs typeface="+mn-cs"/>
                        </a:rPr>
                        <a:t>A septiembre</a:t>
                      </a:r>
                      <a:endParaRPr lang="es-ES_tradnl" sz="1200" b="1" kern="1200" baseline="0" dirty="0">
                        <a:solidFill>
                          <a:schemeClr val="lt1"/>
                        </a:solidFill>
                        <a:latin typeface="+mn-lt"/>
                        <a:ea typeface="+mn-ea"/>
                        <a:cs typeface="+mn-cs"/>
                      </a:endParaRPr>
                    </a:p>
                  </a:txBody>
                  <a:tcPr anchor="ctr"/>
                </a:tc>
              </a:tr>
              <a:tr h="24852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200" kern="1200" baseline="0" dirty="0" smtClean="0">
                          <a:solidFill>
                            <a:schemeClr val="dk1"/>
                          </a:solidFill>
                          <a:latin typeface="+mn-lt"/>
                          <a:ea typeface="+mn-ea"/>
                          <a:cs typeface="+mn-cs"/>
                        </a:rPr>
                        <a:t>Directa</a:t>
                      </a:r>
                      <a:endParaRPr lang="es-ES_tradnl" sz="1200" kern="1200" baseline="0" dirty="0">
                        <a:solidFill>
                          <a:schemeClr val="dk1"/>
                        </a:solidFill>
                        <a:latin typeface="+mn-lt"/>
                        <a:ea typeface="+mn-ea"/>
                        <a:cs typeface="+mn-cs"/>
                      </a:endParaRPr>
                    </a:p>
                  </a:txBody>
                  <a:tcPr anchor="ctr"/>
                </a:tc>
                <a:tc>
                  <a:txBody>
                    <a:bodyPr/>
                    <a:lstStyle/>
                    <a:p>
                      <a:pPr algn="ctr"/>
                      <a:r>
                        <a:rPr lang="es-CO" sz="1200" kern="1200" baseline="0" dirty="0" smtClean="0">
                          <a:solidFill>
                            <a:schemeClr val="dk1"/>
                          </a:solidFill>
                          <a:latin typeface="+mn-lt"/>
                          <a:ea typeface="+mn-ea"/>
                          <a:cs typeface="+mn-cs"/>
                        </a:rPr>
                        <a:t>133</a:t>
                      </a:r>
                      <a:endParaRPr lang="es-CO" sz="1200" kern="1200" baseline="0" dirty="0">
                        <a:solidFill>
                          <a:schemeClr val="dk1"/>
                        </a:solidFill>
                        <a:latin typeface="+mn-lt"/>
                        <a:ea typeface="+mn-ea"/>
                        <a:cs typeface="+mn-cs"/>
                      </a:endParaRPr>
                    </a:p>
                  </a:txBody>
                  <a:tcPr anchor="ctr"/>
                </a:tc>
                <a:tc>
                  <a:txBody>
                    <a:bodyPr/>
                    <a:lstStyle/>
                    <a:p>
                      <a:pPr algn="ctr"/>
                      <a:r>
                        <a:rPr lang="es-CO" sz="1200" kern="1200" baseline="0" dirty="0" smtClean="0">
                          <a:solidFill>
                            <a:schemeClr val="dk1"/>
                          </a:solidFill>
                          <a:latin typeface="+mn-lt"/>
                          <a:ea typeface="+mn-ea"/>
                          <a:cs typeface="+mn-cs"/>
                        </a:rPr>
                        <a:t>134</a:t>
                      </a:r>
                      <a:endParaRPr lang="es-CO" sz="1200" kern="1200" baseline="0" dirty="0">
                        <a:solidFill>
                          <a:schemeClr val="dk1"/>
                        </a:solidFill>
                        <a:latin typeface="+mn-lt"/>
                        <a:ea typeface="+mn-ea"/>
                        <a:cs typeface="+mn-cs"/>
                      </a:endParaRPr>
                    </a:p>
                  </a:txBody>
                  <a:tcPr anchor="ctr"/>
                </a:tc>
                <a:tc>
                  <a:txBody>
                    <a:bodyPr/>
                    <a:lstStyle/>
                    <a:p>
                      <a:pPr algn="ctr"/>
                      <a:r>
                        <a:rPr lang="es-CO" sz="1200" kern="1200" baseline="0" dirty="0" smtClean="0">
                          <a:solidFill>
                            <a:schemeClr val="dk1"/>
                          </a:solidFill>
                          <a:latin typeface="+mn-lt"/>
                          <a:ea typeface="+mn-ea"/>
                          <a:cs typeface="+mn-cs"/>
                        </a:rPr>
                        <a:t>67</a:t>
                      </a:r>
                      <a:endParaRPr lang="es-CO" sz="1200" kern="1200" baseline="0" dirty="0">
                        <a:solidFill>
                          <a:schemeClr val="dk1"/>
                        </a:solidFill>
                        <a:latin typeface="+mn-lt"/>
                        <a:ea typeface="+mn-ea"/>
                        <a:cs typeface="+mn-cs"/>
                      </a:endParaRPr>
                    </a:p>
                  </a:txBody>
                  <a:tcPr anchor="ctr"/>
                </a:tc>
                <a:tc>
                  <a:txBody>
                    <a:bodyPr/>
                    <a:lstStyle/>
                    <a:p>
                      <a:pPr algn="ctr"/>
                      <a:r>
                        <a:rPr lang="es-CO" sz="1200" kern="1200" baseline="0" dirty="0" smtClean="0">
                          <a:solidFill>
                            <a:schemeClr val="dk1"/>
                          </a:solidFill>
                          <a:latin typeface="+mn-lt"/>
                          <a:ea typeface="+mn-ea"/>
                          <a:cs typeface="+mn-cs"/>
                        </a:rPr>
                        <a:t>50</a:t>
                      </a:r>
                      <a:endParaRPr lang="es-CO" sz="1200" kern="1200" baseline="0" dirty="0">
                        <a:solidFill>
                          <a:schemeClr val="dk1"/>
                        </a:solidFill>
                        <a:latin typeface="+mn-lt"/>
                        <a:ea typeface="+mn-ea"/>
                        <a:cs typeface="+mn-cs"/>
                      </a:endParaRPr>
                    </a:p>
                  </a:txBody>
                  <a:tcPr anchor="ctr"/>
                </a:tc>
              </a:tr>
              <a:tr h="262241">
                <a:tc>
                  <a:txBody>
                    <a:bodyPr/>
                    <a:lstStyle/>
                    <a:p>
                      <a:r>
                        <a:rPr lang="es-ES_tradnl" sz="1200" kern="1200" baseline="0" dirty="0" smtClean="0">
                          <a:solidFill>
                            <a:schemeClr val="dk1"/>
                          </a:solidFill>
                          <a:latin typeface="+mn-lt"/>
                          <a:ea typeface="+mn-ea"/>
                          <a:cs typeface="+mn-cs"/>
                        </a:rPr>
                        <a:t>Concurso de méritos</a:t>
                      </a:r>
                      <a:endParaRPr lang="es-ES_tradnl" sz="1200" kern="1200" baseline="0" dirty="0">
                        <a:solidFill>
                          <a:schemeClr val="dk1"/>
                        </a:solidFill>
                        <a:latin typeface="+mn-lt"/>
                        <a:ea typeface="+mn-ea"/>
                        <a:cs typeface="+mn-cs"/>
                      </a:endParaRPr>
                    </a:p>
                  </a:txBody>
                  <a:tcPr anchor="ctr"/>
                </a:tc>
                <a:tc>
                  <a:txBody>
                    <a:bodyPr/>
                    <a:lstStyle/>
                    <a:p>
                      <a:pPr algn="ctr"/>
                      <a:r>
                        <a:rPr lang="es-CO" sz="1200" kern="1200" baseline="0" dirty="0" smtClean="0">
                          <a:solidFill>
                            <a:schemeClr val="dk1"/>
                          </a:solidFill>
                          <a:latin typeface="+mn-lt"/>
                          <a:ea typeface="+mn-ea"/>
                          <a:cs typeface="+mn-cs"/>
                        </a:rPr>
                        <a:t>0</a:t>
                      </a:r>
                      <a:endParaRPr lang="es-CO" sz="1200" kern="1200" baseline="0" dirty="0">
                        <a:solidFill>
                          <a:schemeClr val="dk1"/>
                        </a:solidFill>
                        <a:latin typeface="+mn-lt"/>
                        <a:ea typeface="+mn-ea"/>
                        <a:cs typeface="+mn-cs"/>
                      </a:endParaRPr>
                    </a:p>
                  </a:txBody>
                  <a:tcPr anchor="ctr"/>
                </a:tc>
                <a:tc>
                  <a:txBody>
                    <a:bodyPr/>
                    <a:lstStyle/>
                    <a:p>
                      <a:pPr algn="ctr"/>
                      <a:r>
                        <a:rPr lang="es-CO" sz="1200" kern="1200" baseline="0" dirty="0" smtClean="0">
                          <a:solidFill>
                            <a:schemeClr val="dk1"/>
                          </a:solidFill>
                          <a:latin typeface="+mn-lt"/>
                          <a:ea typeface="+mn-ea"/>
                          <a:cs typeface="+mn-cs"/>
                        </a:rPr>
                        <a:t>0</a:t>
                      </a:r>
                      <a:endParaRPr lang="es-CO" sz="1200" kern="1200" baseline="0" dirty="0">
                        <a:solidFill>
                          <a:schemeClr val="dk1"/>
                        </a:solidFill>
                        <a:latin typeface="+mn-lt"/>
                        <a:ea typeface="+mn-ea"/>
                        <a:cs typeface="+mn-cs"/>
                      </a:endParaRPr>
                    </a:p>
                  </a:txBody>
                  <a:tcPr anchor="ctr"/>
                </a:tc>
                <a:tc>
                  <a:txBody>
                    <a:bodyPr/>
                    <a:lstStyle/>
                    <a:p>
                      <a:pPr algn="ctr"/>
                      <a:r>
                        <a:rPr lang="es-CO" sz="1200" kern="1200" baseline="0" dirty="0" smtClean="0">
                          <a:solidFill>
                            <a:schemeClr val="dk1"/>
                          </a:solidFill>
                          <a:latin typeface="+mn-lt"/>
                          <a:ea typeface="+mn-ea"/>
                          <a:cs typeface="+mn-cs"/>
                        </a:rPr>
                        <a:t>1</a:t>
                      </a:r>
                      <a:endParaRPr lang="es-CO" sz="1200" kern="1200" baseline="0" dirty="0">
                        <a:solidFill>
                          <a:schemeClr val="dk1"/>
                        </a:solidFill>
                        <a:latin typeface="+mn-lt"/>
                        <a:ea typeface="+mn-ea"/>
                        <a:cs typeface="+mn-cs"/>
                      </a:endParaRPr>
                    </a:p>
                  </a:txBody>
                  <a:tcPr anchor="ctr"/>
                </a:tc>
                <a:tc>
                  <a:txBody>
                    <a:bodyPr/>
                    <a:lstStyle/>
                    <a:p>
                      <a:pPr algn="ctr"/>
                      <a:r>
                        <a:rPr lang="es-CO" sz="1200" kern="1200" baseline="0" dirty="0" smtClean="0">
                          <a:solidFill>
                            <a:schemeClr val="dk1"/>
                          </a:solidFill>
                          <a:latin typeface="+mn-lt"/>
                          <a:ea typeface="+mn-ea"/>
                          <a:cs typeface="+mn-cs"/>
                        </a:rPr>
                        <a:t>1</a:t>
                      </a:r>
                      <a:endParaRPr lang="es-CO" sz="1200" kern="1200" baseline="0" dirty="0">
                        <a:solidFill>
                          <a:schemeClr val="dk1"/>
                        </a:solidFill>
                        <a:latin typeface="+mn-lt"/>
                        <a:ea typeface="+mn-ea"/>
                        <a:cs typeface="+mn-cs"/>
                      </a:endParaRPr>
                    </a:p>
                  </a:txBody>
                  <a:tcPr anchor="ctr"/>
                </a:tc>
              </a:tr>
              <a:tr h="275953">
                <a:tc>
                  <a:txBody>
                    <a:bodyPr/>
                    <a:lstStyle/>
                    <a:p>
                      <a:r>
                        <a:rPr lang="es-ES_tradnl" sz="1200" kern="1200" baseline="0" dirty="0" smtClean="0">
                          <a:solidFill>
                            <a:schemeClr val="dk1"/>
                          </a:solidFill>
                          <a:latin typeface="+mn-lt"/>
                          <a:ea typeface="+mn-ea"/>
                          <a:cs typeface="+mn-cs"/>
                        </a:rPr>
                        <a:t>Licitación</a:t>
                      </a:r>
                    </a:p>
                  </a:txBody>
                  <a:tcPr anchor="ctr"/>
                </a:tc>
                <a:tc>
                  <a:txBody>
                    <a:bodyPr/>
                    <a:lstStyle/>
                    <a:p>
                      <a:pPr algn="ctr"/>
                      <a:r>
                        <a:rPr lang="es-CO" sz="1200" kern="1200" baseline="0" dirty="0" smtClean="0">
                          <a:solidFill>
                            <a:schemeClr val="dk1"/>
                          </a:solidFill>
                          <a:latin typeface="+mn-lt"/>
                          <a:ea typeface="+mn-ea"/>
                          <a:cs typeface="+mn-cs"/>
                        </a:rPr>
                        <a:t>0</a:t>
                      </a:r>
                      <a:endParaRPr lang="es-CO" sz="1200" kern="1200" baseline="0" dirty="0">
                        <a:solidFill>
                          <a:schemeClr val="dk1"/>
                        </a:solidFill>
                        <a:latin typeface="+mn-lt"/>
                        <a:ea typeface="+mn-ea"/>
                        <a:cs typeface="+mn-cs"/>
                      </a:endParaRPr>
                    </a:p>
                  </a:txBody>
                  <a:tcPr anchor="ctr"/>
                </a:tc>
                <a:tc>
                  <a:txBody>
                    <a:bodyPr/>
                    <a:lstStyle/>
                    <a:p>
                      <a:pPr algn="ctr"/>
                      <a:r>
                        <a:rPr lang="es-CO" sz="1200" kern="1200" baseline="0" dirty="0" smtClean="0">
                          <a:solidFill>
                            <a:schemeClr val="dk1"/>
                          </a:solidFill>
                          <a:latin typeface="+mn-lt"/>
                          <a:ea typeface="+mn-ea"/>
                          <a:cs typeface="+mn-cs"/>
                        </a:rPr>
                        <a:t>0</a:t>
                      </a:r>
                      <a:endParaRPr lang="es-CO" sz="1200" kern="1200" baseline="0" dirty="0">
                        <a:solidFill>
                          <a:schemeClr val="dk1"/>
                        </a:solidFill>
                        <a:latin typeface="+mn-lt"/>
                        <a:ea typeface="+mn-ea"/>
                        <a:cs typeface="+mn-cs"/>
                      </a:endParaRPr>
                    </a:p>
                  </a:txBody>
                  <a:tcPr anchor="ctr"/>
                </a:tc>
                <a:tc>
                  <a:txBody>
                    <a:bodyPr/>
                    <a:lstStyle/>
                    <a:p>
                      <a:pPr algn="ctr"/>
                      <a:r>
                        <a:rPr lang="es-CO" sz="1200" kern="1200" baseline="0" dirty="0" smtClean="0">
                          <a:solidFill>
                            <a:schemeClr val="dk1"/>
                          </a:solidFill>
                          <a:latin typeface="+mn-lt"/>
                          <a:ea typeface="+mn-ea"/>
                          <a:cs typeface="+mn-cs"/>
                        </a:rPr>
                        <a:t>1</a:t>
                      </a:r>
                      <a:endParaRPr lang="es-CO" sz="1200" kern="1200" baseline="0" dirty="0">
                        <a:solidFill>
                          <a:schemeClr val="dk1"/>
                        </a:solidFill>
                        <a:latin typeface="+mn-lt"/>
                        <a:ea typeface="+mn-ea"/>
                        <a:cs typeface="+mn-cs"/>
                      </a:endParaRPr>
                    </a:p>
                  </a:txBody>
                  <a:tcPr anchor="ctr"/>
                </a:tc>
                <a:tc>
                  <a:txBody>
                    <a:bodyPr/>
                    <a:lstStyle/>
                    <a:p>
                      <a:pPr algn="ctr"/>
                      <a:r>
                        <a:rPr lang="es-CO" sz="1200" kern="1200" baseline="0" dirty="0" smtClean="0">
                          <a:solidFill>
                            <a:schemeClr val="dk1"/>
                          </a:solidFill>
                          <a:latin typeface="+mn-lt"/>
                          <a:ea typeface="+mn-ea"/>
                          <a:cs typeface="+mn-cs"/>
                        </a:rPr>
                        <a:t>0</a:t>
                      </a:r>
                      <a:endParaRPr lang="es-CO" sz="1200" kern="1200" baseline="0" dirty="0">
                        <a:solidFill>
                          <a:schemeClr val="dk1"/>
                        </a:solidFill>
                        <a:latin typeface="+mn-lt"/>
                        <a:ea typeface="+mn-ea"/>
                        <a:cs typeface="+mn-cs"/>
                      </a:endParaRPr>
                    </a:p>
                  </a:txBody>
                  <a:tcPr anchor="ctr"/>
                </a:tc>
              </a:tr>
              <a:tr h="288032">
                <a:tc>
                  <a:txBody>
                    <a:bodyPr/>
                    <a:lstStyle/>
                    <a:p>
                      <a:r>
                        <a:rPr lang="es-ES_tradnl" sz="1200" kern="1200" baseline="0" dirty="0" smtClean="0">
                          <a:solidFill>
                            <a:schemeClr val="dk1"/>
                          </a:solidFill>
                          <a:latin typeface="+mn-lt"/>
                          <a:ea typeface="+mn-ea"/>
                          <a:cs typeface="+mn-cs"/>
                        </a:rPr>
                        <a:t>Mínima cuantía</a:t>
                      </a:r>
                      <a:endParaRPr lang="es-ES_tradnl" sz="1200" kern="1200" baseline="0" dirty="0">
                        <a:solidFill>
                          <a:schemeClr val="dk1"/>
                        </a:solidFill>
                        <a:latin typeface="+mn-lt"/>
                        <a:ea typeface="+mn-ea"/>
                        <a:cs typeface="+mn-cs"/>
                      </a:endParaRPr>
                    </a:p>
                  </a:txBody>
                  <a:tcPr anchor="ctr"/>
                </a:tc>
                <a:tc>
                  <a:txBody>
                    <a:bodyPr/>
                    <a:lstStyle/>
                    <a:p>
                      <a:pPr algn="ctr"/>
                      <a:r>
                        <a:rPr lang="es-CO" sz="1200" kern="1200" baseline="0" dirty="0" smtClean="0">
                          <a:solidFill>
                            <a:schemeClr val="dk1"/>
                          </a:solidFill>
                          <a:latin typeface="+mn-lt"/>
                          <a:ea typeface="+mn-ea"/>
                          <a:cs typeface="+mn-cs"/>
                        </a:rPr>
                        <a:t>43</a:t>
                      </a:r>
                      <a:endParaRPr lang="es-CO" sz="1200" kern="1200" baseline="0" dirty="0">
                        <a:solidFill>
                          <a:schemeClr val="dk1"/>
                        </a:solidFill>
                        <a:latin typeface="+mn-lt"/>
                        <a:ea typeface="+mn-ea"/>
                        <a:cs typeface="+mn-cs"/>
                      </a:endParaRPr>
                    </a:p>
                  </a:txBody>
                  <a:tcPr anchor="ctr"/>
                </a:tc>
                <a:tc>
                  <a:txBody>
                    <a:bodyPr/>
                    <a:lstStyle/>
                    <a:p>
                      <a:pPr algn="ctr"/>
                      <a:r>
                        <a:rPr lang="es-CO" sz="1200" kern="1200" baseline="0" dirty="0" smtClean="0">
                          <a:solidFill>
                            <a:schemeClr val="dk1"/>
                          </a:solidFill>
                          <a:latin typeface="+mn-lt"/>
                          <a:ea typeface="+mn-ea"/>
                          <a:cs typeface="+mn-cs"/>
                        </a:rPr>
                        <a:t>47</a:t>
                      </a:r>
                      <a:endParaRPr lang="es-CO" sz="1200" kern="1200" baseline="0" dirty="0">
                        <a:solidFill>
                          <a:schemeClr val="dk1"/>
                        </a:solidFill>
                        <a:latin typeface="+mn-lt"/>
                        <a:ea typeface="+mn-ea"/>
                        <a:cs typeface="+mn-cs"/>
                      </a:endParaRPr>
                    </a:p>
                  </a:txBody>
                  <a:tcPr anchor="ctr"/>
                </a:tc>
                <a:tc>
                  <a:txBody>
                    <a:bodyPr/>
                    <a:lstStyle/>
                    <a:p>
                      <a:pPr algn="ctr"/>
                      <a:r>
                        <a:rPr lang="es-CO" sz="1200" kern="1200" baseline="0" dirty="0" smtClean="0">
                          <a:solidFill>
                            <a:schemeClr val="dk1"/>
                          </a:solidFill>
                          <a:latin typeface="+mn-lt"/>
                          <a:ea typeface="+mn-ea"/>
                          <a:cs typeface="+mn-cs"/>
                        </a:rPr>
                        <a:t>25</a:t>
                      </a:r>
                      <a:endParaRPr lang="es-CO" sz="1200" kern="1200" baseline="0" dirty="0">
                        <a:solidFill>
                          <a:schemeClr val="dk1"/>
                        </a:solidFill>
                        <a:latin typeface="+mn-lt"/>
                        <a:ea typeface="+mn-ea"/>
                        <a:cs typeface="+mn-cs"/>
                      </a:endParaRPr>
                    </a:p>
                  </a:txBody>
                  <a:tcPr anchor="ctr"/>
                </a:tc>
                <a:tc>
                  <a:txBody>
                    <a:bodyPr/>
                    <a:lstStyle/>
                    <a:p>
                      <a:pPr algn="ctr"/>
                      <a:r>
                        <a:rPr lang="es-CO" sz="1200" kern="1200" baseline="0" dirty="0" smtClean="0">
                          <a:solidFill>
                            <a:schemeClr val="dk1"/>
                          </a:solidFill>
                          <a:latin typeface="+mn-lt"/>
                          <a:ea typeface="+mn-ea"/>
                          <a:cs typeface="+mn-cs"/>
                        </a:rPr>
                        <a:t>23</a:t>
                      </a:r>
                      <a:endParaRPr lang="es-CO" sz="1200" kern="1200" baseline="0" dirty="0">
                        <a:solidFill>
                          <a:schemeClr val="dk1"/>
                        </a:solidFill>
                        <a:latin typeface="+mn-lt"/>
                        <a:ea typeface="+mn-ea"/>
                        <a:cs typeface="+mn-cs"/>
                      </a:endParaRPr>
                    </a:p>
                  </a:txBody>
                  <a:tcPr anchor="ctr"/>
                </a:tc>
              </a:tr>
              <a:tr h="288032">
                <a:tc>
                  <a:txBody>
                    <a:bodyPr/>
                    <a:lstStyle/>
                    <a:p>
                      <a:r>
                        <a:rPr lang="es-ES_tradnl" sz="1200" kern="1200" baseline="0" dirty="0" smtClean="0">
                          <a:solidFill>
                            <a:schemeClr val="dk1"/>
                          </a:solidFill>
                          <a:latin typeface="+mn-lt"/>
                          <a:ea typeface="+mn-ea"/>
                          <a:cs typeface="+mn-cs"/>
                        </a:rPr>
                        <a:t>Selección Abreviada</a:t>
                      </a:r>
                      <a:endParaRPr lang="es-ES_tradnl" sz="1200" kern="1200" baseline="0" dirty="0">
                        <a:solidFill>
                          <a:schemeClr val="dk1"/>
                        </a:solidFill>
                        <a:latin typeface="+mn-lt"/>
                        <a:ea typeface="+mn-ea"/>
                        <a:cs typeface="+mn-cs"/>
                      </a:endParaRPr>
                    </a:p>
                  </a:txBody>
                  <a:tcPr anchor="ctr"/>
                </a:tc>
                <a:tc>
                  <a:txBody>
                    <a:bodyPr/>
                    <a:lstStyle/>
                    <a:p>
                      <a:pPr algn="ctr"/>
                      <a:r>
                        <a:rPr lang="es-CO" sz="1200" kern="1200" baseline="0" dirty="0" smtClean="0">
                          <a:solidFill>
                            <a:schemeClr val="dk1"/>
                          </a:solidFill>
                          <a:latin typeface="+mn-lt"/>
                          <a:ea typeface="+mn-ea"/>
                          <a:cs typeface="+mn-cs"/>
                        </a:rPr>
                        <a:t>7</a:t>
                      </a:r>
                      <a:endParaRPr lang="es-CO" sz="1200" kern="1200" baseline="0" dirty="0">
                        <a:solidFill>
                          <a:schemeClr val="dk1"/>
                        </a:solidFill>
                        <a:latin typeface="+mn-lt"/>
                        <a:ea typeface="+mn-ea"/>
                        <a:cs typeface="+mn-cs"/>
                      </a:endParaRPr>
                    </a:p>
                  </a:txBody>
                  <a:tcPr anchor="ctr"/>
                </a:tc>
                <a:tc>
                  <a:txBody>
                    <a:bodyPr/>
                    <a:lstStyle/>
                    <a:p>
                      <a:pPr algn="ctr"/>
                      <a:r>
                        <a:rPr lang="es-CO" sz="1200" kern="1200" baseline="0" dirty="0" smtClean="0">
                          <a:solidFill>
                            <a:schemeClr val="dk1"/>
                          </a:solidFill>
                          <a:latin typeface="+mn-lt"/>
                          <a:ea typeface="+mn-ea"/>
                          <a:cs typeface="+mn-cs"/>
                        </a:rPr>
                        <a:t>6</a:t>
                      </a:r>
                      <a:endParaRPr lang="es-CO" sz="1200" kern="1200" baseline="0" dirty="0">
                        <a:solidFill>
                          <a:schemeClr val="dk1"/>
                        </a:solidFill>
                        <a:latin typeface="+mn-lt"/>
                        <a:ea typeface="+mn-ea"/>
                        <a:cs typeface="+mn-cs"/>
                      </a:endParaRPr>
                    </a:p>
                  </a:txBody>
                  <a:tcPr anchor="ctr"/>
                </a:tc>
                <a:tc>
                  <a:txBody>
                    <a:bodyPr/>
                    <a:lstStyle/>
                    <a:p>
                      <a:pPr algn="ctr"/>
                      <a:r>
                        <a:rPr lang="es-CO" sz="1200" kern="1200" baseline="0" dirty="0" smtClean="0">
                          <a:solidFill>
                            <a:schemeClr val="dk1"/>
                          </a:solidFill>
                          <a:latin typeface="+mn-lt"/>
                          <a:ea typeface="+mn-ea"/>
                          <a:cs typeface="+mn-cs"/>
                        </a:rPr>
                        <a:t>4</a:t>
                      </a:r>
                      <a:endParaRPr lang="es-CO" sz="1200" kern="1200" baseline="0" dirty="0">
                        <a:solidFill>
                          <a:schemeClr val="dk1"/>
                        </a:solidFill>
                        <a:latin typeface="+mn-lt"/>
                        <a:ea typeface="+mn-ea"/>
                        <a:cs typeface="+mn-cs"/>
                      </a:endParaRPr>
                    </a:p>
                  </a:txBody>
                  <a:tcPr anchor="ctr"/>
                </a:tc>
                <a:tc>
                  <a:txBody>
                    <a:bodyPr/>
                    <a:lstStyle/>
                    <a:p>
                      <a:pPr algn="ctr"/>
                      <a:r>
                        <a:rPr lang="es-CO" sz="1200" kern="1200" baseline="0" dirty="0" smtClean="0">
                          <a:solidFill>
                            <a:schemeClr val="dk1"/>
                          </a:solidFill>
                          <a:latin typeface="+mn-lt"/>
                          <a:ea typeface="+mn-ea"/>
                          <a:cs typeface="+mn-cs"/>
                        </a:rPr>
                        <a:t>2</a:t>
                      </a:r>
                      <a:endParaRPr lang="es-CO" sz="1200" kern="1200" baseline="0" dirty="0">
                        <a:solidFill>
                          <a:schemeClr val="dk1"/>
                        </a:solidFill>
                        <a:latin typeface="+mn-lt"/>
                        <a:ea typeface="+mn-ea"/>
                        <a:cs typeface="+mn-cs"/>
                      </a:endParaRPr>
                    </a:p>
                  </a:txBody>
                  <a:tcPr anchor="ctr"/>
                </a:tc>
              </a:tr>
              <a:tr h="2160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200" b="1" kern="1200" baseline="0" dirty="0" smtClean="0">
                          <a:solidFill>
                            <a:schemeClr val="dk1"/>
                          </a:solidFill>
                          <a:latin typeface="+mn-lt"/>
                          <a:ea typeface="+mn-ea"/>
                          <a:cs typeface="+mn-cs"/>
                        </a:rPr>
                        <a:t>Total contratos</a:t>
                      </a:r>
                      <a:endParaRPr lang="es-ES_tradnl" sz="1200" kern="1200" baseline="0" dirty="0">
                        <a:solidFill>
                          <a:schemeClr val="dk1"/>
                        </a:solidFill>
                        <a:latin typeface="+mn-lt"/>
                        <a:ea typeface="+mn-ea"/>
                        <a:cs typeface="+mn-cs"/>
                      </a:endParaRPr>
                    </a:p>
                  </a:txBody>
                  <a:tcPr anchor="ctr"/>
                </a:tc>
                <a:tc>
                  <a:txBody>
                    <a:bodyPr/>
                    <a:lstStyle/>
                    <a:p>
                      <a:pPr marL="0" algn="ctr" defTabSz="914400" rtl="0" eaLnBrk="1" latinLnBrk="0" hangingPunct="1"/>
                      <a:r>
                        <a:rPr lang="es-CO" sz="1200" b="1" kern="1200" baseline="0" dirty="0" smtClean="0">
                          <a:solidFill>
                            <a:schemeClr val="dk1"/>
                          </a:solidFill>
                          <a:latin typeface="+mn-lt"/>
                          <a:ea typeface="+mn-ea"/>
                          <a:cs typeface="+mn-cs"/>
                        </a:rPr>
                        <a:t>183</a:t>
                      </a:r>
                      <a:endParaRPr lang="es-CO" sz="1200" b="1" kern="1200" baseline="0" dirty="0">
                        <a:solidFill>
                          <a:schemeClr val="dk1"/>
                        </a:solidFill>
                        <a:latin typeface="+mn-lt"/>
                        <a:ea typeface="+mn-ea"/>
                        <a:cs typeface="+mn-cs"/>
                      </a:endParaRPr>
                    </a:p>
                  </a:txBody>
                  <a:tcPr anchor="ctr"/>
                </a:tc>
                <a:tc>
                  <a:txBody>
                    <a:bodyPr/>
                    <a:lstStyle/>
                    <a:p>
                      <a:pPr marL="0" algn="ctr" defTabSz="914400" rtl="0" eaLnBrk="1" latinLnBrk="0" hangingPunct="1"/>
                      <a:r>
                        <a:rPr lang="es-CO" sz="1200" b="1" kern="1200" baseline="0" dirty="0" smtClean="0">
                          <a:solidFill>
                            <a:schemeClr val="dk1"/>
                          </a:solidFill>
                          <a:latin typeface="+mn-lt"/>
                          <a:ea typeface="+mn-ea"/>
                          <a:cs typeface="+mn-cs"/>
                        </a:rPr>
                        <a:t>188</a:t>
                      </a:r>
                      <a:endParaRPr lang="es-CO" sz="1200" b="1" kern="1200" baseline="0" dirty="0">
                        <a:solidFill>
                          <a:schemeClr val="dk1"/>
                        </a:solidFill>
                        <a:latin typeface="+mn-lt"/>
                        <a:ea typeface="+mn-ea"/>
                        <a:cs typeface="+mn-cs"/>
                      </a:endParaRPr>
                    </a:p>
                  </a:txBody>
                  <a:tcPr anchor="ctr"/>
                </a:tc>
                <a:tc>
                  <a:txBody>
                    <a:bodyPr/>
                    <a:lstStyle/>
                    <a:p>
                      <a:pPr marL="0" algn="ctr" defTabSz="914400" rtl="0" eaLnBrk="1" latinLnBrk="0" hangingPunct="1"/>
                      <a:r>
                        <a:rPr lang="es-CO" sz="1200" b="1" kern="1200" baseline="0" dirty="0" smtClean="0">
                          <a:solidFill>
                            <a:schemeClr val="dk1"/>
                          </a:solidFill>
                          <a:latin typeface="+mn-lt"/>
                          <a:ea typeface="+mn-ea"/>
                          <a:cs typeface="+mn-cs"/>
                        </a:rPr>
                        <a:t>98</a:t>
                      </a:r>
                      <a:endParaRPr lang="es-CO" sz="1200" b="1" kern="1200" baseline="0" dirty="0">
                        <a:solidFill>
                          <a:schemeClr val="dk1"/>
                        </a:solidFill>
                        <a:latin typeface="+mn-lt"/>
                        <a:ea typeface="+mn-ea"/>
                        <a:cs typeface="+mn-cs"/>
                      </a:endParaRPr>
                    </a:p>
                  </a:txBody>
                  <a:tcPr anchor="ctr"/>
                </a:tc>
                <a:tc>
                  <a:txBody>
                    <a:bodyPr/>
                    <a:lstStyle/>
                    <a:p>
                      <a:pPr marL="0" algn="ctr" defTabSz="914400" rtl="0" eaLnBrk="1" latinLnBrk="0" hangingPunct="1"/>
                      <a:r>
                        <a:rPr lang="es-CO" sz="1200" b="1" kern="1200" baseline="0" dirty="0" smtClean="0">
                          <a:solidFill>
                            <a:schemeClr val="dk1"/>
                          </a:solidFill>
                          <a:latin typeface="+mn-lt"/>
                          <a:ea typeface="+mn-ea"/>
                          <a:cs typeface="+mn-cs"/>
                        </a:rPr>
                        <a:t>76</a:t>
                      </a:r>
                      <a:endParaRPr lang="es-CO" sz="1200" b="1" kern="1200" baseline="0" dirty="0">
                        <a:solidFill>
                          <a:schemeClr val="dk1"/>
                        </a:solidFill>
                        <a:latin typeface="+mn-lt"/>
                        <a:ea typeface="+mn-ea"/>
                        <a:cs typeface="+mn-cs"/>
                      </a:endParaRPr>
                    </a:p>
                  </a:txBody>
                  <a:tcPr anchor="ctr"/>
                </a:tc>
              </a:tr>
              <a:tr h="314919">
                <a:tc>
                  <a:txBody>
                    <a:bodyPr/>
                    <a:lstStyle/>
                    <a:p>
                      <a:r>
                        <a:rPr lang="es-ES_tradnl" sz="1200" b="1" kern="1200" baseline="0" dirty="0" smtClean="0">
                          <a:solidFill>
                            <a:schemeClr val="dk1"/>
                          </a:solidFill>
                          <a:latin typeface="+mn-lt"/>
                          <a:ea typeface="+mn-ea"/>
                          <a:cs typeface="+mn-cs"/>
                        </a:rPr>
                        <a:t>Total recursos</a:t>
                      </a:r>
                      <a:endParaRPr lang="es-ES_tradnl" sz="1200" b="1" kern="1200" baseline="0" dirty="0">
                        <a:solidFill>
                          <a:schemeClr val="dk1"/>
                        </a:solidFill>
                        <a:latin typeface="+mn-lt"/>
                        <a:ea typeface="+mn-ea"/>
                        <a:cs typeface="+mn-cs"/>
                      </a:endParaRPr>
                    </a:p>
                  </a:txBody>
                  <a:tcPr anchor="ctr"/>
                </a:tc>
                <a:tc>
                  <a:txBody>
                    <a:bodyPr/>
                    <a:lstStyle/>
                    <a:p>
                      <a:pPr marL="0" algn="ctr" defTabSz="914400" rtl="0" eaLnBrk="1" latinLnBrk="0" hangingPunct="1"/>
                      <a:r>
                        <a:rPr lang="es-CO" sz="1200" b="1" kern="1200" baseline="0" dirty="0" smtClean="0">
                          <a:solidFill>
                            <a:schemeClr val="dk1"/>
                          </a:solidFill>
                          <a:latin typeface="+mn-lt"/>
                          <a:ea typeface="+mn-ea"/>
                          <a:cs typeface="+mn-cs"/>
                        </a:rPr>
                        <a:t>$2.882</a:t>
                      </a:r>
                      <a:endParaRPr lang="es-CO" sz="1200" b="1" kern="1200" baseline="0" dirty="0">
                        <a:solidFill>
                          <a:schemeClr val="dk1"/>
                        </a:solidFill>
                        <a:latin typeface="+mn-lt"/>
                        <a:ea typeface="+mn-ea"/>
                        <a:cs typeface="+mn-cs"/>
                      </a:endParaRPr>
                    </a:p>
                  </a:txBody>
                  <a:tcPr anchor="ctr"/>
                </a:tc>
                <a:tc>
                  <a:txBody>
                    <a:bodyPr/>
                    <a:lstStyle/>
                    <a:p>
                      <a:pPr marL="0" algn="ctr" defTabSz="914400" rtl="0" eaLnBrk="1" latinLnBrk="0" hangingPunct="1"/>
                      <a:r>
                        <a:rPr lang="es-CO" sz="1200" b="1" kern="1200" baseline="0" dirty="0" smtClean="0">
                          <a:solidFill>
                            <a:schemeClr val="dk1"/>
                          </a:solidFill>
                          <a:latin typeface="+mn-lt"/>
                          <a:ea typeface="+mn-ea"/>
                          <a:cs typeface="+mn-cs"/>
                        </a:rPr>
                        <a:t>$3.790</a:t>
                      </a:r>
                      <a:endParaRPr lang="es-CO" sz="1200" b="1" kern="1200" baseline="0" dirty="0">
                        <a:solidFill>
                          <a:schemeClr val="dk1"/>
                        </a:solidFill>
                        <a:latin typeface="+mn-lt"/>
                        <a:ea typeface="+mn-ea"/>
                        <a:cs typeface="+mn-cs"/>
                      </a:endParaRPr>
                    </a:p>
                  </a:txBody>
                  <a:tcPr anchor="ctr"/>
                </a:tc>
                <a:tc>
                  <a:txBody>
                    <a:bodyPr/>
                    <a:lstStyle/>
                    <a:p>
                      <a:pPr marL="0" algn="ctr" defTabSz="914400" rtl="0" eaLnBrk="1" latinLnBrk="0" hangingPunct="1"/>
                      <a:r>
                        <a:rPr lang="es-CO" sz="1200" b="1" kern="1200" baseline="0" dirty="0" smtClean="0">
                          <a:solidFill>
                            <a:schemeClr val="dk1"/>
                          </a:solidFill>
                          <a:latin typeface="+mn-lt"/>
                          <a:ea typeface="+mn-ea"/>
                          <a:cs typeface="+mn-cs"/>
                        </a:rPr>
                        <a:t>$2.551</a:t>
                      </a:r>
                      <a:endParaRPr lang="es-CO" sz="1200" b="1" kern="1200" baseline="0" dirty="0">
                        <a:solidFill>
                          <a:schemeClr val="dk1"/>
                        </a:solidFill>
                        <a:latin typeface="+mn-lt"/>
                        <a:ea typeface="+mn-ea"/>
                        <a:cs typeface="+mn-cs"/>
                      </a:endParaRPr>
                    </a:p>
                  </a:txBody>
                  <a:tcPr anchor="ctr"/>
                </a:tc>
                <a:tc>
                  <a:txBody>
                    <a:bodyPr/>
                    <a:lstStyle/>
                    <a:p>
                      <a:pPr marL="0" algn="ctr" defTabSz="914400" rtl="0" eaLnBrk="1" latinLnBrk="0" hangingPunct="1"/>
                      <a:r>
                        <a:rPr lang="es-CO" sz="1200" b="1" kern="1200" baseline="0" dirty="0" smtClean="0">
                          <a:solidFill>
                            <a:schemeClr val="dk1"/>
                          </a:solidFill>
                          <a:latin typeface="+mn-lt"/>
                          <a:ea typeface="+mn-ea"/>
                          <a:cs typeface="+mn-cs"/>
                        </a:rPr>
                        <a:t>$2.282</a:t>
                      </a:r>
                      <a:endParaRPr lang="es-CO" sz="1200" b="1" kern="1200" baseline="0" dirty="0">
                        <a:solidFill>
                          <a:schemeClr val="dk1"/>
                        </a:solidFill>
                        <a:latin typeface="+mn-lt"/>
                        <a:ea typeface="+mn-ea"/>
                        <a:cs typeface="+mn-cs"/>
                      </a:endParaRPr>
                    </a:p>
                  </a:txBody>
                  <a:tcPr anchor="ctr"/>
                </a:tc>
              </a:tr>
            </a:tbl>
          </a:graphicData>
        </a:graphic>
      </p:graphicFrame>
      <p:sp>
        <p:nvSpPr>
          <p:cNvPr id="9" name="Rectángulo 8"/>
          <p:cNvSpPr/>
          <p:nvPr/>
        </p:nvSpPr>
        <p:spPr>
          <a:xfrm>
            <a:off x="6864753" y="6289575"/>
            <a:ext cx="2159117" cy="307777"/>
          </a:xfrm>
          <a:prstGeom prst="rect">
            <a:avLst/>
          </a:prstGeom>
        </p:spPr>
        <p:txBody>
          <a:bodyPr wrap="none">
            <a:spAutoFit/>
          </a:bodyPr>
          <a:lstStyle/>
          <a:p>
            <a:r>
              <a:rPr lang="es-CO" sz="1400" dirty="0" smtClean="0">
                <a:solidFill>
                  <a:schemeClr val="dk1"/>
                </a:solidFill>
              </a:rPr>
              <a:t>Cifras en millones de pesos</a:t>
            </a:r>
            <a:endParaRPr lang="es-CO" sz="1400" dirty="0"/>
          </a:p>
        </p:txBody>
      </p:sp>
      <p:sp>
        <p:nvSpPr>
          <p:cNvPr id="10" name="Rectángulo 9"/>
          <p:cNvSpPr/>
          <p:nvPr/>
        </p:nvSpPr>
        <p:spPr>
          <a:xfrm>
            <a:off x="5293203" y="1681063"/>
            <a:ext cx="2159117" cy="307777"/>
          </a:xfrm>
          <a:prstGeom prst="rect">
            <a:avLst/>
          </a:prstGeom>
        </p:spPr>
        <p:txBody>
          <a:bodyPr wrap="none">
            <a:spAutoFit/>
          </a:bodyPr>
          <a:lstStyle/>
          <a:p>
            <a:r>
              <a:rPr lang="es-CO" sz="1400" dirty="0" smtClean="0">
                <a:solidFill>
                  <a:schemeClr val="dk1"/>
                </a:solidFill>
              </a:rPr>
              <a:t>Cifras en millones de pesos</a:t>
            </a:r>
            <a:endParaRPr lang="es-CO" sz="1400" dirty="0"/>
          </a:p>
        </p:txBody>
      </p:sp>
    </p:spTree>
    <p:extLst>
      <p:ext uri="{BB962C8B-B14F-4D97-AF65-F5344CB8AC3E}">
        <p14:creationId xmlns:p14="http://schemas.microsoft.com/office/powerpoint/2010/main" xmlns="" val="13129237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 CuadroTexto"/>
          <p:cNvSpPr txBox="1"/>
          <p:nvPr/>
        </p:nvSpPr>
        <p:spPr>
          <a:xfrm>
            <a:off x="3707904" y="476672"/>
            <a:ext cx="5328592" cy="461665"/>
          </a:xfrm>
          <a:prstGeom prst="rect">
            <a:avLst/>
          </a:prstGeom>
          <a:noFill/>
        </p:spPr>
        <p:txBody>
          <a:bodyPr wrap="square">
            <a:spAutoFit/>
          </a:bodyPr>
          <a:lstStyle/>
          <a:p>
            <a:pPr algn="ct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2400" b="1" dirty="0" smtClean="0">
                <a:solidFill>
                  <a:srgbClr val="993366"/>
                </a:solidFill>
                <a:effectLst>
                  <a:outerShdw blurRad="38100" dist="38100" dir="2700000" algn="tl">
                    <a:srgbClr val="000000">
                      <a:alpha val="43137"/>
                    </a:srgbClr>
                  </a:outerShdw>
                </a:effectLst>
              </a:rPr>
              <a:t>Sedes</a:t>
            </a:r>
            <a:endParaRPr lang="es-ES" sz="1400" b="1" dirty="0">
              <a:solidFill>
                <a:srgbClr val="993366"/>
              </a:solidFill>
              <a:effectLst>
                <a:outerShdw blurRad="38100" dist="38100" dir="2700000" algn="tl">
                  <a:srgbClr val="000000">
                    <a:alpha val="43137"/>
                  </a:srgbClr>
                </a:outerShdw>
              </a:effectLst>
            </a:endParaRPr>
          </a:p>
        </p:txBody>
      </p:sp>
      <p:sp>
        <p:nvSpPr>
          <p:cNvPr id="3" name="Rectángulo 2"/>
          <p:cNvSpPr/>
          <p:nvPr/>
        </p:nvSpPr>
        <p:spPr>
          <a:xfrm>
            <a:off x="323528" y="1340768"/>
            <a:ext cx="8568952" cy="5416868"/>
          </a:xfrm>
          <a:prstGeom prst="rect">
            <a:avLst/>
          </a:prstGeom>
        </p:spPr>
        <p:txBody>
          <a:bodyPr wrap="square">
            <a:spAutoFit/>
          </a:bodyPr>
          <a:lstStyle/>
          <a:p>
            <a:pPr algn="just">
              <a:spcAft>
                <a:spcPts val="0"/>
              </a:spcAft>
            </a:pPr>
            <a:r>
              <a:rPr lang="es-CO" sz="1400" b="1" dirty="0">
                <a:solidFill>
                  <a:srgbClr val="993366"/>
                </a:solidFill>
                <a:effectLst>
                  <a:outerShdw blurRad="38100" dist="38100" dir="2700000" algn="tl">
                    <a:srgbClr val="000000">
                      <a:alpha val="43137"/>
                    </a:srgbClr>
                  </a:outerShdw>
                </a:effectLst>
              </a:rPr>
              <a:t>SEDES PROPIAS</a:t>
            </a:r>
          </a:p>
          <a:p>
            <a:pPr algn="just">
              <a:spcAft>
                <a:spcPts val="0"/>
              </a:spcAft>
            </a:pPr>
            <a:endParaRPr lang="es-CO" sz="1400" b="1" dirty="0" smtClean="0">
              <a:solidFill>
                <a:schemeClr val="dk1"/>
              </a:solidFill>
            </a:endParaRPr>
          </a:p>
          <a:p>
            <a:pPr algn="just">
              <a:spcAft>
                <a:spcPts val="0"/>
              </a:spcAft>
            </a:pPr>
            <a:r>
              <a:rPr lang="es-CO" sz="1400" b="1" dirty="0" smtClean="0">
                <a:solidFill>
                  <a:schemeClr val="dk1"/>
                </a:solidFill>
              </a:rPr>
              <a:t>Sede principal: </a:t>
            </a:r>
            <a:r>
              <a:rPr lang="es-CO" sz="1400" dirty="0" smtClean="0">
                <a:solidFill>
                  <a:schemeClr val="dk1"/>
                </a:solidFill>
              </a:rPr>
              <a:t>conjunto </a:t>
            </a:r>
            <a:r>
              <a:rPr lang="es-CO" sz="1400" dirty="0">
                <a:solidFill>
                  <a:schemeClr val="dk1"/>
                </a:solidFill>
              </a:rPr>
              <a:t>arquitectónico que consta de una casona colonial y tres inmuebles republicanos contiguos (Calle 10 No. 3 – 12/20/22/24, Carrera 3 No. 10 – 21/27/49 y Calle 10 No. 3 – </a:t>
            </a:r>
            <a:r>
              <a:rPr lang="es-CO" sz="1400" dirty="0" smtClean="0">
                <a:solidFill>
                  <a:schemeClr val="dk1"/>
                </a:solidFill>
              </a:rPr>
              <a:t>40)</a:t>
            </a:r>
          </a:p>
          <a:p>
            <a:pPr marL="285750" indent="-285750" algn="just">
              <a:spcAft>
                <a:spcPts val="0"/>
              </a:spcAft>
              <a:buFont typeface="Arial" panose="020B0604020202020204" pitchFamily="34" charset="0"/>
              <a:buChar char="•"/>
            </a:pPr>
            <a:r>
              <a:rPr lang="es-CO" sz="1400" dirty="0" smtClean="0">
                <a:solidFill>
                  <a:schemeClr val="dk1"/>
                </a:solidFill>
              </a:rPr>
              <a:t>Auditorio </a:t>
            </a:r>
            <a:r>
              <a:rPr lang="es-CO" sz="1400" dirty="0">
                <a:solidFill>
                  <a:schemeClr val="dk1"/>
                </a:solidFill>
              </a:rPr>
              <a:t>con capacidad para 430 </a:t>
            </a:r>
            <a:r>
              <a:rPr lang="es-CO" sz="1400" dirty="0" smtClean="0">
                <a:solidFill>
                  <a:schemeClr val="dk1"/>
                </a:solidFill>
              </a:rPr>
              <a:t>personas</a:t>
            </a:r>
          </a:p>
          <a:p>
            <a:pPr marL="285750" indent="-285750" algn="just">
              <a:spcAft>
                <a:spcPts val="0"/>
              </a:spcAft>
              <a:buFont typeface="Arial" panose="020B0604020202020204" pitchFamily="34" charset="0"/>
              <a:buChar char="•"/>
            </a:pPr>
            <a:r>
              <a:rPr lang="es-CO" sz="1400" dirty="0" smtClean="0">
                <a:solidFill>
                  <a:schemeClr val="dk1"/>
                </a:solidFill>
              </a:rPr>
              <a:t>Espacio </a:t>
            </a:r>
            <a:r>
              <a:rPr lang="es-CO" sz="1400" dirty="0">
                <a:solidFill>
                  <a:schemeClr val="dk1"/>
                </a:solidFill>
              </a:rPr>
              <a:t>al aire libre denominado El </a:t>
            </a:r>
            <a:r>
              <a:rPr lang="es-CO" sz="1400" dirty="0" smtClean="0">
                <a:solidFill>
                  <a:schemeClr val="dk1"/>
                </a:solidFill>
              </a:rPr>
              <a:t>Muelle</a:t>
            </a:r>
          </a:p>
          <a:p>
            <a:pPr marL="285750" indent="-285750" algn="just">
              <a:spcAft>
                <a:spcPts val="0"/>
              </a:spcAft>
              <a:buFont typeface="Arial" panose="020B0604020202020204" pitchFamily="34" charset="0"/>
              <a:buChar char="•"/>
            </a:pPr>
            <a:r>
              <a:rPr lang="es-CO" sz="1400" dirty="0" smtClean="0">
                <a:solidFill>
                  <a:schemeClr val="dk1"/>
                </a:solidFill>
              </a:rPr>
              <a:t>Cuatro </a:t>
            </a:r>
            <a:r>
              <a:rPr lang="es-CO" sz="1400" dirty="0">
                <a:solidFill>
                  <a:schemeClr val="dk1"/>
                </a:solidFill>
              </a:rPr>
              <a:t>salas de </a:t>
            </a:r>
            <a:r>
              <a:rPr lang="es-CO" sz="1400" dirty="0" smtClean="0">
                <a:solidFill>
                  <a:schemeClr val="dk1"/>
                </a:solidFill>
              </a:rPr>
              <a:t>exposición</a:t>
            </a:r>
          </a:p>
          <a:p>
            <a:pPr marL="285750" indent="-285750" algn="just">
              <a:spcAft>
                <a:spcPts val="0"/>
              </a:spcAft>
              <a:buFont typeface="Arial" panose="020B0604020202020204" pitchFamily="34" charset="0"/>
              <a:buChar char="•"/>
            </a:pPr>
            <a:r>
              <a:rPr lang="es-CO" sz="1400" dirty="0" smtClean="0">
                <a:solidFill>
                  <a:schemeClr val="dk1"/>
                </a:solidFill>
              </a:rPr>
              <a:t>Biblioteca </a:t>
            </a:r>
            <a:r>
              <a:rPr lang="es-CO" sz="1400" dirty="0">
                <a:solidFill>
                  <a:schemeClr val="dk1"/>
                </a:solidFill>
              </a:rPr>
              <a:t>especializada en historia política de </a:t>
            </a:r>
            <a:r>
              <a:rPr lang="es-CO" sz="1400" dirty="0" smtClean="0">
                <a:solidFill>
                  <a:schemeClr val="dk1"/>
                </a:solidFill>
              </a:rPr>
              <a:t>Colombia</a:t>
            </a:r>
          </a:p>
          <a:p>
            <a:pPr marL="285750" indent="-285750" algn="just">
              <a:spcAft>
                <a:spcPts val="0"/>
              </a:spcAft>
              <a:buFont typeface="Arial" panose="020B0604020202020204" pitchFamily="34" charset="0"/>
              <a:buChar char="•"/>
            </a:pPr>
            <a:r>
              <a:rPr lang="es-CO" sz="1400" dirty="0" smtClean="0">
                <a:solidFill>
                  <a:schemeClr val="dk1"/>
                </a:solidFill>
              </a:rPr>
              <a:t>Oficinas administrativas</a:t>
            </a:r>
            <a:r>
              <a:rPr lang="es-CO" sz="1400" dirty="0">
                <a:solidFill>
                  <a:schemeClr val="dk1"/>
                </a:solidFill>
              </a:rPr>
              <a:t> </a:t>
            </a:r>
          </a:p>
          <a:p>
            <a:pPr algn="just">
              <a:spcAft>
                <a:spcPts val="0"/>
              </a:spcAft>
            </a:pPr>
            <a:endParaRPr lang="es-CO" sz="1400" dirty="0" smtClean="0">
              <a:solidFill>
                <a:schemeClr val="dk1"/>
              </a:solidFill>
            </a:endParaRPr>
          </a:p>
          <a:p>
            <a:pPr algn="just">
              <a:spcAft>
                <a:spcPts val="0"/>
              </a:spcAft>
            </a:pPr>
            <a:r>
              <a:rPr lang="es-CO" sz="1400" b="1" dirty="0" smtClean="0">
                <a:solidFill>
                  <a:schemeClr val="dk1"/>
                </a:solidFill>
              </a:rPr>
              <a:t>Casa </a:t>
            </a:r>
            <a:r>
              <a:rPr lang="es-CO" sz="1400" b="1" dirty="0">
                <a:solidFill>
                  <a:schemeClr val="dk1"/>
                </a:solidFill>
              </a:rPr>
              <a:t>de los </a:t>
            </a:r>
            <a:r>
              <a:rPr lang="es-CO" sz="1400" b="1" dirty="0" smtClean="0">
                <a:solidFill>
                  <a:schemeClr val="dk1"/>
                </a:solidFill>
              </a:rPr>
              <a:t>Grifos </a:t>
            </a:r>
            <a:r>
              <a:rPr lang="es-CO" sz="1400" dirty="0">
                <a:solidFill>
                  <a:schemeClr val="dk1"/>
                </a:solidFill>
              </a:rPr>
              <a:t>(</a:t>
            </a:r>
            <a:r>
              <a:rPr lang="es-ES" sz="1400" dirty="0">
                <a:solidFill>
                  <a:schemeClr val="dk1"/>
                </a:solidFill>
              </a:rPr>
              <a:t>Calle 10 No. 2 – 83 y Calle 10 No. 2 – 85/93</a:t>
            </a:r>
            <a:r>
              <a:rPr lang="es-ES" sz="1400" dirty="0" smtClean="0">
                <a:solidFill>
                  <a:schemeClr val="dk1"/>
                </a:solidFill>
              </a:rPr>
              <a:t>): Durante más de </a:t>
            </a:r>
            <a:r>
              <a:rPr lang="es-CO" sz="1400" dirty="0" smtClean="0">
                <a:solidFill>
                  <a:schemeClr val="dk1"/>
                </a:solidFill>
              </a:rPr>
              <a:t>una </a:t>
            </a:r>
            <a:r>
              <a:rPr lang="es-CO" sz="1400" dirty="0">
                <a:solidFill>
                  <a:schemeClr val="dk1"/>
                </a:solidFill>
              </a:rPr>
              <a:t>década </a:t>
            </a:r>
            <a:r>
              <a:rPr lang="es-CO" sz="1400" dirty="0" smtClean="0">
                <a:solidFill>
                  <a:schemeClr val="dk1"/>
                </a:solidFill>
              </a:rPr>
              <a:t>se desarrolló un </a:t>
            </a:r>
            <a:r>
              <a:rPr lang="es-CO" sz="1400" dirty="0">
                <a:solidFill>
                  <a:schemeClr val="dk1"/>
                </a:solidFill>
              </a:rPr>
              <a:t>exitoso programa de talleres y clubes de sensibilización y formación </a:t>
            </a:r>
            <a:r>
              <a:rPr lang="es-CO" sz="1400" dirty="0" smtClean="0">
                <a:solidFill>
                  <a:schemeClr val="dk1"/>
                </a:solidFill>
              </a:rPr>
              <a:t>artística. </a:t>
            </a:r>
            <a:r>
              <a:rPr lang="es-ES" sz="1400" dirty="0">
                <a:solidFill>
                  <a:schemeClr val="dk1"/>
                </a:solidFill>
              </a:rPr>
              <a:t>Se adecuará para la librería del </a:t>
            </a:r>
            <a:r>
              <a:rPr lang="es-ES" sz="1400" dirty="0" smtClean="0">
                <a:solidFill>
                  <a:schemeClr val="dk1"/>
                </a:solidFill>
              </a:rPr>
              <a:t>sector.</a:t>
            </a:r>
          </a:p>
          <a:p>
            <a:pPr algn="just">
              <a:spcAft>
                <a:spcPts val="0"/>
              </a:spcAft>
            </a:pPr>
            <a:endParaRPr lang="es-ES" sz="1400" dirty="0">
              <a:solidFill>
                <a:schemeClr val="dk1"/>
              </a:solidFill>
            </a:endParaRPr>
          </a:p>
          <a:p>
            <a:pPr algn="just">
              <a:spcAft>
                <a:spcPts val="0"/>
              </a:spcAft>
            </a:pPr>
            <a:r>
              <a:rPr lang="es-CO" sz="1400" b="1" dirty="0" smtClean="0">
                <a:solidFill>
                  <a:schemeClr val="dk1"/>
                </a:solidFill>
              </a:rPr>
              <a:t>Casa amarilla</a:t>
            </a:r>
            <a:r>
              <a:rPr lang="es-CO" sz="1400" dirty="0" smtClean="0">
                <a:solidFill>
                  <a:schemeClr val="dk1"/>
                </a:solidFill>
              </a:rPr>
              <a:t> (</a:t>
            </a:r>
            <a:r>
              <a:rPr lang="es-CO" sz="1400" dirty="0">
                <a:solidFill>
                  <a:schemeClr val="dk1"/>
                </a:solidFill>
              </a:rPr>
              <a:t>Calle 10 No. 2 – 54</a:t>
            </a:r>
            <a:r>
              <a:rPr lang="es-CO" sz="1400" dirty="0" smtClean="0">
                <a:solidFill>
                  <a:schemeClr val="dk1"/>
                </a:solidFill>
              </a:rPr>
              <a:t>): será </a:t>
            </a:r>
            <a:r>
              <a:rPr lang="es-CO" sz="1400" dirty="0">
                <a:solidFill>
                  <a:schemeClr val="dk1"/>
                </a:solidFill>
              </a:rPr>
              <a:t>sede del Museo Gabriel García Márquez.</a:t>
            </a:r>
          </a:p>
          <a:p>
            <a:pPr algn="just">
              <a:spcAft>
                <a:spcPts val="0"/>
              </a:spcAft>
            </a:pPr>
            <a:endParaRPr lang="es-CO" sz="1400" dirty="0" smtClean="0">
              <a:solidFill>
                <a:schemeClr val="dk1"/>
              </a:solidFill>
            </a:endParaRPr>
          </a:p>
          <a:p>
            <a:pPr algn="just"/>
            <a:r>
              <a:rPr lang="es-CO" sz="1400" b="1" dirty="0">
                <a:solidFill>
                  <a:srgbClr val="993366"/>
                </a:solidFill>
                <a:effectLst>
                  <a:outerShdw blurRad="38100" dist="38100" dir="2700000" algn="tl">
                    <a:srgbClr val="000000">
                      <a:alpha val="43137"/>
                    </a:srgbClr>
                  </a:outerShdw>
                </a:effectLst>
              </a:rPr>
              <a:t>SEDES DEL BANCO DE LA REPÚBLICA OPERADOS POR LA FUGA</a:t>
            </a:r>
          </a:p>
          <a:p>
            <a:pPr algn="just">
              <a:spcAft>
                <a:spcPts val="0"/>
              </a:spcAft>
            </a:pPr>
            <a:endParaRPr lang="es-CO" sz="1400" dirty="0">
              <a:solidFill>
                <a:schemeClr val="dk1"/>
              </a:solidFill>
            </a:endParaRPr>
          </a:p>
          <a:p>
            <a:pPr algn="just">
              <a:spcAft>
                <a:spcPts val="0"/>
              </a:spcAft>
            </a:pPr>
            <a:r>
              <a:rPr lang="es-CO" sz="1400" b="1" dirty="0" smtClean="0">
                <a:solidFill>
                  <a:schemeClr val="dk1"/>
                </a:solidFill>
              </a:rPr>
              <a:t>Casa </a:t>
            </a:r>
            <a:r>
              <a:rPr lang="es-CO" sz="1400" b="1" dirty="0">
                <a:solidFill>
                  <a:schemeClr val="dk1"/>
                </a:solidFill>
              </a:rPr>
              <a:t>de la </a:t>
            </a:r>
            <a:r>
              <a:rPr lang="es-CO" sz="1400" b="1" dirty="0" smtClean="0">
                <a:solidFill>
                  <a:schemeClr val="dk1"/>
                </a:solidFill>
              </a:rPr>
              <a:t>Jurisprudencia</a:t>
            </a:r>
            <a:r>
              <a:rPr lang="es-CO" sz="1400" dirty="0" smtClean="0">
                <a:solidFill>
                  <a:schemeClr val="dk1"/>
                </a:solidFill>
              </a:rPr>
              <a:t> </a:t>
            </a:r>
            <a:r>
              <a:rPr lang="es-CO" sz="1400" dirty="0">
                <a:solidFill>
                  <a:schemeClr val="dk1"/>
                </a:solidFill>
              </a:rPr>
              <a:t>(</a:t>
            </a:r>
            <a:r>
              <a:rPr lang="es-ES" sz="1400" dirty="0">
                <a:solidFill>
                  <a:schemeClr val="dk1"/>
                </a:solidFill>
              </a:rPr>
              <a:t>Calle 10 No. 4 – 28</a:t>
            </a:r>
            <a:r>
              <a:rPr lang="es-ES" sz="1400" dirty="0" smtClean="0">
                <a:solidFill>
                  <a:schemeClr val="dk1"/>
                </a:solidFill>
              </a:rPr>
              <a:t>): donde funciona </a:t>
            </a:r>
            <a:r>
              <a:rPr lang="es-CO" sz="1400" dirty="0" smtClean="0">
                <a:solidFill>
                  <a:schemeClr val="dk1"/>
                </a:solidFill>
              </a:rPr>
              <a:t>programa el programa “Plataforma </a:t>
            </a:r>
            <a:r>
              <a:rPr lang="es-CO" sz="1400" dirty="0">
                <a:solidFill>
                  <a:schemeClr val="dk1"/>
                </a:solidFill>
              </a:rPr>
              <a:t>Bogotá: laboratorio interactivo de arte, ciencia y tecnología</a:t>
            </a:r>
            <a:r>
              <a:rPr lang="es-CO" sz="1400" dirty="0" smtClean="0">
                <a:solidFill>
                  <a:schemeClr val="dk1"/>
                </a:solidFill>
              </a:rPr>
              <a:t>”.</a:t>
            </a:r>
          </a:p>
          <a:p>
            <a:pPr algn="just">
              <a:spcAft>
                <a:spcPts val="0"/>
              </a:spcAft>
            </a:pPr>
            <a:endParaRPr lang="es-CO" sz="1400" dirty="0">
              <a:solidFill>
                <a:schemeClr val="dk1"/>
              </a:solidFill>
            </a:endParaRPr>
          </a:p>
          <a:p>
            <a:pPr algn="just">
              <a:spcAft>
                <a:spcPts val="0"/>
              </a:spcAft>
            </a:pPr>
            <a:r>
              <a:rPr lang="es-CO" sz="1400" b="1" dirty="0" smtClean="0">
                <a:solidFill>
                  <a:schemeClr val="dk1"/>
                </a:solidFill>
              </a:rPr>
              <a:t>El Parqueadero</a:t>
            </a:r>
            <a:r>
              <a:rPr lang="es-CO" sz="1400" dirty="0" smtClean="0">
                <a:solidFill>
                  <a:schemeClr val="dk1"/>
                </a:solidFill>
              </a:rPr>
              <a:t> </a:t>
            </a:r>
            <a:r>
              <a:rPr lang="es-CO" sz="1400" dirty="0">
                <a:solidFill>
                  <a:schemeClr val="dk1"/>
                </a:solidFill>
              </a:rPr>
              <a:t>(</a:t>
            </a:r>
            <a:r>
              <a:rPr lang="es-ES" sz="1400" dirty="0">
                <a:solidFill>
                  <a:schemeClr val="dk1"/>
                </a:solidFill>
              </a:rPr>
              <a:t>ubicado entre las carreras 4 y 5 y las calles 10 y 11</a:t>
            </a:r>
            <a:r>
              <a:rPr lang="es-CO" sz="1400" dirty="0">
                <a:solidFill>
                  <a:schemeClr val="dk1"/>
                </a:solidFill>
              </a:rPr>
              <a:t> dentro del museo del </a:t>
            </a:r>
            <a:r>
              <a:rPr lang="es-CO" sz="1400" dirty="0" smtClean="0">
                <a:solidFill>
                  <a:schemeClr val="dk1"/>
                </a:solidFill>
              </a:rPr>
              <a:t>Banco de la República): donde </a:t>
            </a:r>
            <a:r>
              <a:rPr lang="es-CO" sz="1400" dirty="0">
                <a:solidFill>
                  <a:schemeClr val="dk1"/>
                </a:solidFill>
              </a:rPr>
              <a:t>funciona el programa homónimo.</a:t>
            </a:r>
          </a:p>
          <a:p>
            <a:pPr algn="just">
              <a:spcAft>
                <a:spcPts val="0"/>
              </a:spcAft>
            </a:pPr>
            <a:endParaRPr lang="es-CO" sz="1400" dirty="0">
              <a:solidFill>
                <a:schemeClr val="dk1"/>
              </a:solidFill>
            </a:endParaRPr>
          </a:p>
          <a:p>
            <a:pPr algn="r">
              <a:spcAft>
                <a:spcPts val="0"/>
              </a:spcAft>
            </a:pPr>
            <a:r>
              <a:rPr lang="es-CO" sz="1400" b="1" dirty="0" smtClean="0">
                <a:solidFill>
                  <a:schemeClr val="dk1"/>
                </a:solidFill>
              </a:rPr>
              <a:t>TOTAL ÁREA CONSTRUIDA:</a:t>
            </a:r>
            <a:r>
              <a:rPr lang="es-CO" sz="1400" dirty="0" smtClean="0">
                <a:solidFill>
                  <a:schemeClr val="dk1"/>
                </a:solidFill>
              </a:rPr>
              <a:t> 5.453,7 </a:t>
            </a:r>
            <a:r>
              <a:rPr lang="es-CO" sz="1400" dirty="0">
                <a:solidFill>
                  <a:schemeClr val="dk1"/>
                </a:solidFill>
              </a:rPr>
              <a:t>m2 al servicio del campo artístico y de la ciudadanía.</a:t>
            </a:r>
          </a:p>
        </p:txBody>
      </p:sp>
    </p:spTree>
    <p:extLst>
      <p:ext uri="{BB962C8B-B14F-4D97-AF65-F5344CB8AC3E}">
        <p14:creationId xmlns:p14="http://schemas.microsoft.com/office/powerpoint/2010/main" xmlns="" val="4370668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95536" y="1484784"/>
            <a:ext cx="8352928" cy="830997"/>
          </a:xfrm>
          <a:prstGeom prst="rect">
            <a:avLst/>
          </a:prstGeom>
        </p:spPr>
        <p:txBody>
          <a:bodyPr wrap="square">
            <a:spAutoFit/>
          </a:bodyPr>
          <a:lstStyle/>
          <a:p>
            <a:r>
              <a:rPr lang="es-ES_tradnl" sz="1600" dirty="0"/>
              <a:t>Desarrollar y fomentar prácticas artísticas y culturales, promover la cultura política ciudadana, y generar espacios que vinculen a los agentes de los diferentes grupos poblacionales con la ciudadanía, en el ejercicio de los derechos culturales en el Distrito Capital</a:t>
            </a:r>
            <a:r>
              <a:rPr lang="es-ES_tradnl" sz="1600" dirty="0" smtClean="0"/>
              <a:t>.</a:t>
            </a:r>
          </a:p>
        </p:txBody>
      </p:sp>
      <p:sp>
        <p:nvSpPr>
          <p:cNvPr id="3" name="4 CuadroTexto"/>
          <p:cNvSpPr txBox="1"/>
          <p:nvPr/>
        </p:nvSpPr>
        <p:spPr>
          <a:xfrm>
            <a:off x="3635896" y="519063"/>
            <a:ext cx="5328592" cy="461665"/>
          </a:xfrm>
          <a:prstGeom prst="rect">
            <a:avLst/>
          </a:prstGeom>
          <a:noFill/>
        </p:spPr>
        <p:txBody>
          <a:bodyPr wrap="square">
            <a:spAutoFit/>
          </a:bodyPr>
          <a:lstStyle/>
          <a:p>
            <a:pPr algn="ct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MX" sz="2400" b="1" dirty="0" smtClean="0">
                <a:solidFill>
                  <a:srgbClr val="993366"/>
                </a:solidFill>
                <a:effectLst>
                  <a:outerShdw blurRad="38100" dist="38100" dir="2700000" algn="tl">
                    <a:srgbClr val="000000">
                      <a:alpha val="43137"/>
                    </a:srgbClr>
                  </a:outerShdw>
                </a:effectLst>
              </a:rPr>
              <a:t>Misión</a:t>
            </a:r>
            <a:endParaRPr lang="es-ES" sz="1400" b="1" dirty="0">
              <a:solidFill>
                <a:srgbClr val="993366"/>
              </a:solidFill>
              <a:effectLst>
                <a:outerShdw blurRad="38100" dist="38100" dir="2700000" algn="tl">
                  <a:srgbClr val="000000">
                    <a:alpha val="43137"/>
                  </a:srgbClr>
                </a:outerShdw>
              </a:effectLst>
            </a:endParaRPr>
          </a:p>
        </p:txBody>
      </p:sp>
      <p:sp>
        <p:nvSpPr>
          <p:cNvPr id="4" name="Rectángulo 3"/>
          <p:cNvSpPr/>
          <p:nvPr/>
        </p:nvSpPr>
        <p:spPr>
          <a:xfrm>
            <a:off x="395536" y="2315781"/>
            <a:ext cx="8208912" cy="4401205"/>
          </a:xfrm>
          <a:prstGeom prst="rect">
            <a:avLst/>
          </a:prstGeom>
        </p:spPr>
        <p:txBody>
          <a:bodyPr wrap="square">
            <a:spAutoFit/>
          </a:bodyPr>
          <a:lstStyle/>
          <a:p>
            <a:r>
              <a:rPr lang="es-ES_tradnl" sz="2400" b="1" dirty="0">
                <a:solidFill>
                  <a:srgbClr val="993366"/>
                </a:solidFill>
                <a:effectLst>
                  <a:outerShdw blurRad="38100" dist="38100" dir="2700000" algn="tl">
                    <a:srgbClr val="000000">
                      <a:alpha val="43137"/>
                    </a:srgbClr>
                  </a:outerShdw>
                </a:effectLst>
              </a:rPr>
              <a:t>O</a:t>
            </a:r>
            <a:r>
              <a:rPr lang="es-ES_tradnl" sz="2400" b="1" dirty="0" smtClean="0">
                <a:solidFill>
                  <a:srgbClr val="993366"/>
                </a:solidFill>
                <a:effectLst>
                  <a:outerShdw blurRad="38100" dist="38100" dir="2700000" algn="tl">
                    <a:srgbClr val="000000">
                      <a:alpha val="43137"/>
                    </a:srgbClr>
                  </a:outerShdw>
                </a:effectLst>
              </a:rPr>
              <a:t>bjetivos estratégicos</a:t>
            </a:r>
          </a:p>
          <a:p>
            <a:endParaRPr lang="es-ES_tradnl" dirty="0"/>
          </a:p>
          <a:p>
            <a:pPr marL="342900" indent="-342900">
              <a:buFont typeface="+mj-lt"/>
              <a:buAutoNum type="arabicPeriod"/>
            </a:pPr>
            <a:r>
              <a:rPr lang="es-ES_tradnl" sz="1400" dirty="0" smtClean="0"/>
              <a:t>Crear </a:t>
            </a:r>
            <a:r>
              <a:rPr lang="es-ES_tradnl" sz="1400" dirty="0"/>
              <a:t>y consolidar espacios para la promoción y el fomento de las prácticas artísticas, mediante el otorgamiento de estímulos y la construcción de proyectos especiales creativos en las diferentes áreas.</a:t>
            </a:r>
          </a:p>
          <a:p>
            <a:pPr marL="342900" indent="-342900">
              <a:buFont typeface="+mj-lt"/>
              <a:buAutoNum type="arabicPeriod"/>
            </a:pPr>
            <a:r>
              <a:rPr lang="es-ES_tradnl" sz="1400" dirty="0" smtClean="0"/>
              <a:t>Desarrollar </a:t>
            </a:r>
            <a:r>
              <a:rPr lang="es-ES_tradnl" sz="1400" dirty="0"/>
              <a:t>proyectos de investigación y curaduría histórica que contribuyan a la recuperación de la memoria del arte en Colombia, conservar y enriquecer su propia colección artística y darle apropiada visibilidad y difusión.</a:t>
            </a:r>
          </a:p>
          <a:p>
            <a:pPr marL="342900" indent="-342900">
              <a:buFont typeface="+mj-lt"/>
              <a:buAutoNum type="arabicPeriod"/>
            </a:pPr>
            <a:r>
              <a:rPr lang="es-ES_tradnl" sz="1400" dirty="0" smtClean="0"/>
              <a:t>Promover </a:t>
            </a:r>
            <a:r>
              <a:rPr lang="es-ES_tradnl" sz="1400" dirty="0"/>
              <a:t>el conocimiento de la historia y actualidad política colombiana y propiciar el debate en torno a los diversos temas de interés </a:t>
            </a:r>
            <a:r>
              <a:rPr lang="es-ES_tradnl" sz="1400" dirty="0" smtClean="0"/>
              <a:t>ciudadano.</a:t>
            </a:r>
          </a:p>
          <a:p>
            <a:pPr marL="342900" indent="-342900">
              <a:buFont typeface="+mj-lt"/>
              <a:buAutoNum type="arabicPeriod"/>
            </a:pPr>
            <a:r>
              <a:rPr lang="es-ES_tradnl" sz="1400" dirty="0" smtClean="0"/>
              <a:t>Fomentar</a:t>
            </a:r>
            <a:r>
              <a:rPr lang="es-ES_tradnl" sz="1400" dirty="0"/>
              <a:t>, fortalecer y dinamizar las prácticas culturales, entendidas como aquellas acciones que movilizan saberes, valores, imaginarios, hábitos y actitudes de carácter </a:t>
            </a:r>
            <a:r>
              <a:rPr lang="es-ES_tradnl" sz="1400" dirty="0" smtClean="0"/>
              <a:t>colectivo.</a:t>
            </a:r>
          </a:p>
          <a:p>
            <a:pPr marL="342900" indent="-342900">
              <a:buFont typeface="+mj-lt"/>
              <a:buAutoNum type="arabicPeriod"/>
            </a:pPr>
            <a:r>
              <a:rPr lang="es-ES_tradnl" sz="1400" dirty="0" smtClean="0"/>
              <a:t>Brindar </a:t>
            </a:r>
            <a:r>
              <a:rPr lang="es-ES_tradnl" sz="1400" dirty="0"/>
              <a:t>espacios interculturales para el libre desarrollo y </a:t>
            </a:r>
            <a:r>
              <a:rPr lang="es-ES_tradnl" sz="1400" dirty="0" err="1"/>
              <a:t>visibilización</a:t>
            </a:r>
            <a:r>
              <a:rPr lang="es-ES_tradnl" sz="1400" dirty="0"/>
              <a:t> de las prácticas culturales de las comunidades que construyan contenidos </a:t>
            </a:r>
            <a:r>
              <a:rPr lang="es-ES_tradnl" sz="1400" dirty="0" err="1"/>
              <a:t>identitarios</a:t>
            </a:r>
            <a:r>
              <a:rPr lang="es-ES_tradnl" sz="1400" dirty="0"/>
              <a:t> y simbólicos compartidos, en condiciones de inclusión, equidad y </a:t>
            </a:r>
            <a:r>
              <a:rPr lang="es-ES_tradnl" sz="1400" dirty="0" smtClean="0"/>
              <a:t>democracia.</a:t>
            </a:r>
          </a:p>
          <a:p>
            <a:pPr marL="342900" indent="-342900">
              <a:buFont typeface="+mj-lt"/>
              <a:buAutoNum type="arabicPeriod"/>
            </a:pPr>
            <a:r>
              <a:rPr lang="es-ES_tradnl" sz="1400" dirty="0" smtClean="0"/>
              <a:t>Adecuar </a:t>
            </a:r>
            <a:r>
              <a:rPr lang="es-ES_tradnl" sz="1400" dirty="0"/>
              <a:t>y mantener las instalaciones físicas y la infraestructura técnica para acoger y servir apropiadamente a los usuarios y contribuir a la preservación y promoción de los valores culturales y patrimoniales del centro histórico.</a:t>
            </a:r>
          </a:p>
          <a:p>
            <a:pPr marL="342900" indent="-342900">
              <a:buFont typeface="+mj-lt"/>
              <a:buAutoNum type="arabicPeriod"/>
            </a:pPr>
            <a:r>
              <a:rPr lang="es-ES_tradnl" sz="1400" dirty="0" smtClean="0"/>
              <a:t>Promover </a:t>
            </a:r>
            <a:r>
              <a:rPr lang="es-ES_tradnl" sz="1400" dirty="0"/>
              <a:t>el fortalecimiento institucional a través de procesos de mejoramiento interno y desarrollo del talento humano a fin de cumplir satisfactoriamente la misión de la entidad.</a:t>
            </a:r>
          </a:p>
        </p:txBody>
      </p:sp>
    </p:spTree>
    <p:extLst>
      <p:ext uri="{BB962C8B-B14F-4D97-AF65-F5344CB8AC3E}">
        <p14:creationId xmlns:p14="http://schemas.microsoft.com/office/powerpoint/2010/main" xmlns="" val="18311419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3109913"/>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O"/>
          </a:p>
        </p:txBody>
      </p:sp>
      <p:sp>
        <p:nvSpPr>
          <p:cNvPr id="4" name="4 CuadroTexto"/>
          <p:cNvSpPr txBox="1"/>
          <p:nvPr/>
        </p:nvSpPr>
        <p:spPr>
          <a:xfrm>
            <a:off x="557237" y="3068960"/>
            <a:ext cx="5328592" cy="461665"/>
          </a:xfrm>
          <a:prstGeom prst="rect">
            <a:avLst/>
          </a:prstGeom>
          <a:noFill/>
        </p:spPr>
        <p:txBody>
          <a:bodyPr wrap="square">
            <a:spAutoFit/>
          </a:bodyPr>
          <a:lstStyle/>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2400" b="1" dirty="0" smtClean="0">
                <a:solidFill>
                  <a:srgbClr val="993366"/>
                </a:solidFill>
                <a:effectLst>
                  <a:outerShdw blurRad="38100" dist="38100" dir="2700000" algn="tl">
                    <a:srgbClr val="000000">
                      <a:alpha val="43137"/>
                    </a:srgbClr>
                  </a:outerShdw>
                </a:effectLst>
              </a:rPr>
              <a:t>Vehículos</a:t>
            </a:r>
            <a:endParaRPr lang="es-ES" sz="1400" b="1" dirty="0">
              <a:solidFill>
                <a:srgbClr val="993366"/>
              </a:solidFill>
              <a:effectLst>
                <a:outerShdw blurRad="38100" dist="38100" dir="2700000" algn="tl">
                  <a:srgbClr val="000000">
                    <a:alpha val="43137"/>
                  </a:srgbClr>
                </a:outerShdw>
              </a:effectLst>
            </a:endParaRPr>
          </a:p>
        </p:txBody>
      </p:sp>
      <p:sp>
        <p:nvSpPr>
          <p:cNvPr id="6" name="Rectángulo 5"/>
          <p:cNvSpPr/>
          <p:nvPr/>
        </p:nvSpPr>
        <p:spPr>
          <a:xfrm>
            <a:off x="395536" y="3724732"/>
            <a:ext cx="7848872" cy="923330"/>
          </a:xfrm>
          <a:prstGeom prst="rect">
            <a:avLst/>
          </a:prstGeom>
        </p:spPr>
        <p:txBody>
          <a:bodyPr wrap="square">
            <a:spAutoFit/>
          </a:bodyPr>
          <a:lstStyle/>
          <a:p>
            <a:pPr marL="285750" indent="-285750">
              <a:buFont typeface="Arial" panose="020B0604020202020204" pitchFamily="34" charset="0"/>
              <a:buChar char="•"/>
            </a:pPr>
            <a:r>
              <a:rPr lang="es-CO" dirty="0"/>
              <a:t>Camioneta Chevrolet </a:t>
            </a:r>
            <a:r>
              <a:rPr lang="es-CO" dirty="0" err="1" smtClean="0"/>
              <a:t>Luv</a:t>
            </a:r>
            <a:r>
              <a:rPr lang="es-CO" dirty="0" smtClean="0"/>
              <a:t>, </a:t>
            </a:r>
            <a:r>
              <a:rPr lang="es-CO" dirty="0"/>
              <a:t>doble </a:t>
            </a:r>
            <a:r>
              <a:rPr lang="es-CO" dirty="0" smtClean="0"/>
              <a:t>cabina, 3.000 cc, modelo 2009</a:t>
            </a:r>
          </a:p>
          <a:p>
            <a:pPr marL="285750" indent="-285750">
              <a:buFont typeface="Arial" panose="020B0604020202020204" pitchFamily="34" charset="0"/>
              <a:buChar char="•"/>
            </a:pPr>
            <a:r>
              <a:rPr lang="es-CO" dirty="0" smtClean="0"/>
              <a:t>Camioneta KIA </a:t>
            </a:r>
            <a:r>
              <a:rPr lang="es-CO" dirty="0"/>
              <a:t>New </a:t>
            </a:r>
            <a:r>
              <a:rPr lang="es-CO" dirty="0" err="1" smtClean="0"/>
              <a:t>Sportage</a:t>
            </a:r>
            <a:r>
              <a:rPr lang="es-CO" dirty="0" smtClean="0"/>
              <a:t>, LX, 3.400 cc, modelo 2013</a:t>
            </a:r>
          </a:p>
          <a:p>
            <a:pPr marL="285750" indent="-285750">
              <a:buFont typeface="Arial" panose="020B0604020202020204" pitchFamily="34" charset="0"/>
              <a:buChar char="•"/>
            </a:pPr>
            <a:r>
              <a:rPr lang="es-CO" dirty="0" smtClean="0"/>
              <a:t>Moto de dos tiempos (sin uso, pendiente para dar de baja)</a:t>
            </a:r>
            <a:endParaRPr lang="es-CO" dirty="0"/>
          </a:p>
        </p:txBody>
      </p:sp>
      <p:sp>
        <p:nvSpPr>
          <p:cNvPr id="7" name="Rectángulo 6"/>
          <p:cNvSpPr/>
          <p:nvPr/>
        </p:nvSpPr>
        <p:spPr>
          <a:xfrm>
            <a:off x="395536" y="1392311"/>
            <a:ext cx="8352928" cy="1200329"/>
          </a:xfrm>
          <a:prstGeom prst="rect">
            <a:avLst/>
          </a:prstGeom>
        </p:spPr>
        <p:txBody>
          <a:bodyPr wrap="square">
            <a:spAutoFit/>
          </a:bodyPr>
          <a:lstStyle/>
          <a:p>
            <a:pPr algn="just">
              <a:spcAft>
                <a:spcPts val="0"/>
              </a:spcAft>
            </a:pPr>
            <a:r>
              <a:rPr lang="es-CO" dirty="0"/>
              <a:t>Los inventarios generales de bienes e inmuebles ascienden a $6,536 </a:t>
            </a:r>
            <a:r>
              <a:rPr lang="es-CO" dirty="0" smtClean="0"/>
              <a:t>millones.</a:t>
            </a:r>
          </a:p>
          <a:p>
            <a:pPr algn="just">
              <a:spcAft>
                <a:spcPts val="0"/>
              </a:spcAft>
            </a:pPr>
            <a:endParaRPr lang="es-CO" dirty="0"/>
          </a:p>
          <a:p>
            <a:pPr algn="just">
              <a:spcAft>
                <a:spcPts val="0"/>
              </a:spcAft>
            </a:pPr>
            <a:r>
              <a:rPr lang="es-CO" dirty="0" smtClean="0"/>
              <a:t>Se </a:t>
            </a:r>
            <a:r>
              <a:rPr lang="es-CO" dirty="0"/>
              <a:t>encuentran actualizados, sistematizados y debidamente formalizados a cargo de los funcionarios, contratistas y demás personal vinculado a la Fundación.</a:t>
            </a:r>
          </a:p>
        </p:txBody>
      </p:sp>
      <p:sp>
        <p:nvSpPr>
          <p:cNvPr id="8" name="4 CuadroTexto"/>
          <p:cNvSpPr txBox="1"/>
          <p:nvPr/>
        </p:nvSpPr>
        <p:spPr>
          <a:xfrm>
            <a:off x="3635896" y="447055"/>
            <a:ext cx="5328592" cy="461665"/>
          </a:xfrm>
          <a:prstGeom prst="rect">
            <a:avLst/>
          </a:prstGeom>
          <a:noFill/>
        </p:spPr>
        <p:txBody>
          <a:bodyPr wrap="square">
            <a:spAutoFit/>
          </a:bodyPr>
          <a:lstStyle/>
          <a:p>
            <a:pPr algn="ct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2400" b="1" dirty="0" smtClean="0">
                <a:solidFill>
                  <a:srgbClr val="993366"/>
                </a:solidFill>
                <a:effectLst>
                  <a:outerShdw blurRad="38100" dist="38100" dir="2700000" algn="tl">
                    <a:srgbClr val="000000">
                      <a:alpha val="43137"/>
                    </a:srgbClr>
                  </a:outerShdw>
                </a:effectLst>
              </a:rPr>
              <a:t>Inventarios</a:t>
            </a:r>
            <a:endParaRPr lang="es-ES" sz="1400" b="1" dirty="0">
              <a:solidFill>
                <a:srgbClr val="99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6888311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 CuadroTexto"/>
          <p:cNvSpPr txBox="1"/>
          <p:nvPr/>
        </p:nvSpPr>
        <p:spPr>
          <a:xfrm>
            <a:off x="3707904" y="365755"/>
            <a:ext cx="5328592" cy="830997"/>
          </a:xfrm>
          <a:prstGeom prst="rect">
            <a:avLst/>
          </a:prstGeom>
          <a:noFill/>
        </p:spPr>
        <p:txBody>
          <a:bodyPr wrap="square">
            <a:spAutoFit/>
          </a:bodyPr>
          <a:lstStyle/>
          <a:p>
            <a:pPr algn="ct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2400" b="1" dirty="0" smtClean="0">
                <a:solidFill>
                  <a:srgbClr val="993366"/>
                </a:solidFill>
                <a:effectLst>
                  <a:outerShdw blurRad="38100" dist="38100" dir="2700000" algn="tl">
                    <a:srgbClr val="000000">
                      <a:alpha val="43137"/>
                    </a:srgbClr>
                  </a:outerShdw>
                </a:effectLst>
              </a:rPr>
              <a:t>Planes de mejoramiento suscrito con la Contraloría</a:t>
            </a:r>
            <a:endParaRPr lang="es-ES" sz="1400" b="1" dirty="0">
              <a:solidFill>
                <a:srgbClr val="993366"/>
              </a:solidFill>
              <a:effectLst>
                <a:outerShdw blurRad="38100" dist="38100" dir="2700000" algn="tl">
                  <a:srgbClr val="000000">
                    <a:alpha val="43137"/>
                  </a:srgbClr>
                </a:outerShdw>
              </a:effectLst>
            </a:endParaRPr>
          </a:p>
        </p:txBody>
      </p:sp>
      <p:graphicFrame>
        <p:nvGraphicFramePr>
          <p:cNvPr id="3" name="Tabla 2"/>
          <p:cNvGraphicFramePr>
            <a:graphicFrameLocks noGrp="1"/>
          </p:cNvGraphicFramePr>
          <p:nvPr>
            <p:extLst>
              <p:ext uri="{D42A27DB-BD31-4B8C-83A1-F6EECF244321}">
                <p14:modId xmlns:p14="http://schemas.microsoft.com/office/powerpoint/2010/main" xmlns="" val="4268276210"/>
              </p:ext>
            </p:extLst>
          </p:nvPr>
        </p:nvGraphicFramePr>
        <p:xfrm>
          <a:off x="352946" y="1916832"/>
          <a:ext cx="7834163" cy="1225343"/>
        </p:xfrm>
        <a:graphic>
          <a:graphicData uri="http://schemas.openxmlformats.org/drawingml/2006/table">
            <a:tbl>
              <a:tblPr firstRow="1" firstCol="1" bandRow="1">
                <a:tableStyleId>{5C22544A-7EE6-4342-B048-85BDC9FD1C3A}</a:tableStyleId>
              </a:tblPr>
              <a:tblGrid>
                <a:gridCol w="1281896"/>
                <a:gridCol w="993366"/>
                <a:gridCol w="1094405"/>
                <a:gridCol w="1080120"/>
                <a:gridCol w="1080120"/>
                <a:gridCol w="1152128"/>
                <a:gridCol w="1152128"/>
              </a:tblGrid>
              <a:tr h="210752">
                <a:tc rowSpan="2">
                  <a:txBody>
                    <a:bodyPr/>
                    <a:lstStyle/>
                    <a:p>
                      <a:pPr>
                        <a:spcAft>
                          <a:spcPts val="0"/>
                        </a:spcAft>
                      </a:pPr>
                      <a:r>
                        <a:rPr lang="es-ES" sz="1200" kern="50" dirty="0">
                          <a:effectLst/>
                        </a:rPr>
                        <a:t>Vigencias</a:t>
                      </a:r>
                      <a:endParaRPr lang="es-CO" sz="1200" kern="50" dirty="0">
                        <a:effectLst/>
                        <a:latin typeface="Times New Roman" panose="02020603050405020304" pitchFamily="18" charset="0"/>
                        <a:ea typeface="DejaVu Sans"/>
                      </a:endParaRPr>
                    </a:p>
                  </a:txBody>
                  <a:tcPr marL="44450" marR="44450" marT="0" marB="0" anchor="ctr"/>
                </a:tc>
                <a:tc rowSpan="2">
                  <a:txBody>
                    <a:bodyPr/>
                    <a:lstStyle/>
                    <a:p>
                      <a:pPr algn="ctr">
                        <a:spcAft>
                          <a:spcPts val="0"/>
                        </a:spcAft>
                      </a:pPr>
                      <a:r>
                        <a:rPr lang="es-ES" sz="1200" kern="50" dirty="0">
                          <a:effectLst/>
                        </a:rPr>
                        <a:t>Opinión</a:t>
                      </a:r>
                      <a:endParaRPr lang="es-CO" sz="1200" kern="50" dirty="0">
                        <a:effectLst/>
                      </a:endParaRPr>
                    </a:p>
                    <a:p>
                      <a:pPr algn="ctr">
                        <a:spcAft>
                          <a:spcPts val="0"/>
                        </a:spcAft>
                      </a:pPr>
                      <a:r>
                        <a:rPr lang="es-ES" sz="1200" kern="50" dirty="0">
                          <a:effectLst/>
                        </a:rPr>
                        <a:t>Estados Contables</a:t>
                      </a:r>
                      <a:endParaRPr lang="es-CO" sz="1200" kern="50" dirty="0">
                        <a:effectLst/>
                        <a:latin typeface="Times New Roman" panose="02020603050405020304" pitchFamily="18" charset="0"/>
                        <a:ea typeface="DejaVu Sans"/>
                      </a:endParaRPr>
                    </a:p>
                  </a:txBody>
                  <a:tcPr marL="44450" marR="44450" marT="0" marB="0" anchor="ctr"/>
                </a:tc>
                <a:tc rowSpan="2">
                  <a:txBody>
                    <a:bodyPr/>
                    <a:lstStyle/>
                    <a:p>
                      <a:pPr algn="ctr">
                        <a:spcAft>
                          <a:spcPts val="0"/>
                        </a:spcAft>
                      </a:pPr>
                      <a:r>
                        <a:rPr lang="es-ES" sz="1200" kern="50" dirty="0">
                          <a:effectLst/>
                        </a:rPr>
                        <a:t>Tipo de</a:t>
                      </a:r>
                      <a:endParaRPr lang="es-CO" sz="1200" kern="50" dirty="0">
                        <a:effectLst/>
                      </a:endParaRPr>
                    </a:p>
                    <a:p>
                      <a:pPr algn="ctr">
                        <a:spcAft>
                          <a:spcPts val="0"/>
                        </a:spcAft>
                      </a:pPr>
                      <a:r>
                        <a:rPr lang="es-ES" sz="1200" kern="50" dirty="0">
                          <a:effectLst/>
                        </a:rPr>
                        <a:t>Fenecimiento</a:t>
                      </a:r>
                      <a:endParaRPr lang="es-CO" sz="1200" kern="50" dirty="0">
                        <a:effectLst/>
                        <a:latin typeface="Times New Roman" panose="02020603050405020304" pitchFamily="18" charset="0"/>
                        <a:ea typeface="DejaVu Sans"/>
                      </a:endParaRPr>
                    </a:p>
                  </a:txBody>
                  <a:tcPr marL="44450" marR="44450" marT="0" marB="0" anchor="ctr"/>
                </a:tc>
                <a:tc gridSpan="4">
                  <a:txBody>
                    <a:bodyPr/>
                    <a:lstStyle/>
                    <a:p>
                      <a:pPr algn="ctr">
                        <a:spcAft>
                          <a:spcPts val="0"/>
                        </a:spcAft>
                      </a:pPr>
                      <a:r>
                        <a:rPr lang="es-ES" sz="1200" kern="50" dirty="0">
                          <a:effectLst/>
                        </a:rPr>
                        <a:t>No. De Hallazgos</a:t>
                      </a:r>
                      <a:endParaRPr lang="es-CO" sz="1200" kern="50" dirty="0">
                        <a:effectLst/>
                        <a:latin typeface="Times New Roman" panose="02020603050405020304" pitchFamily="18" charset="0"/>
                        <a:ea typeface="DejaVu Sans"/>
                      </a:endParaRPr>
                    </a:p>
                  </a:txBody>
                  <a:tcPr marL="44450" marR="44450" marT="0" marB="0" anchor="ctr"/>
                </a:tc>
                <a:tc hMerge="1">
                  <a:txBody>
                    <a:bodyPr/>
                    <a:lstStyle/>
                    <a:p>
                      <a:endParaRPr lang="es-CO"/>
                    </a:p>
                  </a:txBody>
                  <a:tcPr/>
                </a:tc>
                <a:tc hMerge="1">
                  <a:txBody>
                    <a:bodyPr/>
                    <a:lstStyle/>
                    <a:p>
                      <a:endParaRPr lang="es-CO"/>
                    </a:p>
                  </a:txBody>
                  <a:tcPr/>
                </a:tc>
                <a:tc hMerge="1">
                  <a:txBody>
                    <a:bodyPr/>
                    <a:lstStyle/>
                    <a:p>
                      <a:endParaRPr lang="es-CO"/>
                    </a:p>
                  </a:txBody>
                  <a:tcPr/>
                </a:tc>
              </a:tr>
              <a:tr h="360040">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pPr algn="ctr">
                        <a:spcAft>
                          <a:spcPts val="0"/>
                        </a:spcAft>
                      </a:pPr>
                      <a:r>
                        <a:rPr lang="es-ES" sz="1200" kern="50" dirty="0">
                          <a:effectLst/>
                        </a:rPr>
                        <a:t>Presunta Incidencia Fiscal</a:t>
                      </a:r>
                      <a:endParaRPr lang="es-CO" sz="1200" kern="50" dirty="0">
                        <a:solidFill>
                          <a:schemeClr val="bg1"/>
                        </a:solidFill>
                        <a:effectLst/>
                        <a:latin typeface="Times New Roman" panose="02020603050405020304" pitchFamily="18" charset="0"/>
                        <a:ea typeface="DejaVu Sans"/>
                      </a:endParaRPr>
                    </a:p>
                  </a:txBody>
                  <a:tcPr marL="44450" marR="44450" marT="0" marB="0" anchor="ctr"/>
                </a:tc>
                <a:tc>
                  <a:txBody>
                    <a:bodyPr/>
                    <a:lstStyle/>
                    <a:p>
                      <a:pPr algn="ctr">
                        <a:spcAft>
                          <a:spcPts val="0"/>
                        </a:spcAft>
                      </a:pPr>
                      <a:r>
                        <a:rPr lang="es-ES" sz="1200" kern="50" dirty="0">
                          <a:effectLst/>
                        </a:rPr>
                        <a:t>Presunta Incidencia Disciplinaria</a:t>
                      </a:r>
                      <a:endParaRPr lang="es-CO" sz="1200" kern="50" dirty="0">
                        <a:solidFill>
                          <a:schemeClr val="bg1"/>
                        </a:solidFill>
                        <a:effectLst/>
                        <a:latin typeface="Times New Roman" panose="02020603050405020304" pitchFamily="18" charset="0"/>
                        <a:ea typeface="DejaVu Sans"/>
                      </a:endParaRPr>
                    </a:p>
                  </a:txBody>
                  <a:tcPr marL="44450" marR="44450" marT="0" marB="0" anchor="ctr"/>
                </a:tc>
                <a:tc>
                  <a:txBody>
                    <a:bodyPr/>
                    <a:lstStyle/>
                    <a:p>
                      <a:pPr algn="ctr">
                        <a:spcAft>
                          <a:spcPts val="0"/>
                        </a:spcAft>
                      </a:pPr>
                      <a:r>
                        <a:rPr lang="es-ES" sz="1200" kern="50" dirty="0">
                          <a:effectLst/>
                        </a:rPr>
                        <a:t>Presunta Incidencia Penal</a:t>
                      </a:r>
                      <a:endParaRPr lang="es-CO" sz="1200" kern="50" dirty="0">
                        <a:solidFill>
                          <a:schemeClr val="bg1"/>
                        </a:solidFill>
                        <a:effectLst/>
                        <a:latin typeface="Times New Roman" panose="02020603050405020304" pitchFamily="18" charset="0"/>
                        <a:ea typeface="DejaVu Sans"/>
                      </a:endParaRPr>
                    </a:p>
                  </a:txBody>
                  <a:tcPr marL="44450" marR="44450" marT="0" marB="0" anchor="ctr"/>
                </a:tc>
                <a:tc>
                  <a:txBody>
                    <a:bodyPr/>
                    <a:lstStyle/>
                    <a:p>
                      <a:pPr algn="ctr">
                        <a:spcAft>
                          <a:spcPts val="0"/>
                        </a:spcAft>
                      </a:pPr>
                      <a:r>
                        <a:rPr lang="es-ES" sz="1200" kern="50" dirty="0">
                          <a:effectLst/>
                        </a:rPr>
                        <a:t>Administrativos</a:t>
                      </a:r>
                      <a:endParaRPr lang="es-CO" sz="1200" kern="50" dirty="0">
                        <a:solidFill>
                          <a:schemeClr val="bg1"/>
                        </a:solidFill>
                        <a:effectLst/>
                        <a:latin typeface="Times New Roman" panose="02020603050405020304" pitchFamily="18" charset="0"/>
                        <a:ea typeface="DejaVu Sans"/>
                      </a:endParaRPr>
                    </a:p>
                  </a:txBody>
                  <a:tcPr marL="44450" marR="44450" marT="0" marB="0" anchor="ctr"/>
                </a:tc>
              </a:tr>
              <a:tr h="465951">
                <a:tc>
                  <a:txBody>
                    <a:bodyPr/>
                    <a:lstStyle/>
                    <a:p>
                      <a:pPr>
                        <a:spcAft>
                          <a:spcPts val="0"/>
                        </a:spcAft>
                      </a:pPr>
                      <a:r>
                        <a:rPr lang="es-ES" sz="1200" kern="50" dirty="0">
                          <a:effectLst/>
                        </a:rPr>
                        <a:t>2014 (Regular)</a:t>
                      </a:r>
                      <a:endParaRPr lang="es-CO" sz="1200" kern="50" dirty="0">
                        <a:effectLst/>
                        <a:latin typeface="Times New Roman" panose="02020603050405020304" pitchFamily="18" charset="0"/>
                        <a:ea typeface="DejaVu Sans"/>
                      </a:endParaRPr>
                    </a:p>
                  </a:txBody>
                  <a:tcPr marL="44450" marR="44450" marT="0" marB="0" anchor="ctr"/>
                </a:tc>
                <a:tc>
                  <a:txBody>
                    <a:bodyPr/>
                    <a:lstStyle/>
                    <a:p>
                      <a:pPr>
                        <a:spcAft>
                          <a:spcPts val="0"/>
                        </a:spcAft>
                      </a:pPr>
                      <a:r>
                        <a:rPr lang="es-ES" sz="1200" kern="50" dirty="0">
                          <a:effectLst/>
                        </a:rPr>
                        <a:t>Con salvedades</a:t>
                      </a:r>
                      <a:endParaRPr lang="es-CO" sz="1200" kern="50" dirty="0">
                        <a:effectLst/>
                        <a:latin typeface="Times New Roman" panose="02020603050405020304" pitchFamily="18" charset="0"/>
                        <a:ea typeface="DejaVu Sans"/>
                      </a:endParaRPr>
                    </a:p>
                  </a:txBody>
                  <a:tcPr marL="44450" marR="44450" marT="0" marB="0" anchor="ctr"/>
                </a:tc>
                <a:tc>
                  <a:txBody>
                    <a:bodyPr/>
                    <a:lstStyle/>
                    <a:p>
                      <a:pPr>
                        <a:spcAft>
                          <a:spcPts val="0"/>
                        </a:spcAft>
                      </a:pPr>
                      <a:r>
                        <a:rPr lang="es-ES" sz="1200" kern="50">
                          <a:effectLst/>
                        </a:rPr>
                        <a:t>Se Fenece</a:t>
                      </a:r>
                      <a:endParaRPr lang="es-CO" sz="1200" kern="50">
                        <a:effectLst/>
                        <a:latin typeface="Times New Roman" panose="02020603050405020304" pitchFamily="18" charset="0"/>
                        <a:ea typeface="DejaVu Sans"/>
                      </a:endParaRPr>
                    </a:p>
                  </a:txBody>
                  <a:tcPr marL="44450" marR="44450" marT="0" marB="0" anchor="ctr"/>
                </a:tc>
                <a:tc>
                  <a:txBody>
                    <a:bodyPr/>
                    <a:lstStyle/>
                    <a:p>
                      <a:pPr algn="ctr">
                        <a:spcAft>
                          <a:spcPts val="0"/>
                        </a:spcAft>
                      </a:pPr>
                      <a:r>
                        <a:rPr lang="es-ES" sz="1200" kern="100">
                          <a:effectLst/>
                        </a:rPr>
                        <a:t>6</a:t>
                      </a:r>
                      <a:endParaRPr lang="es-CO" sz="1200" kern="50">
                        <a:effectLst/>
                        <a:latin typeface="Times New Roman" panose="02020603050405020304" pitchFamily="18" charset="0"/>
                        <a:ea typeface="DejaVu Sans"/>
                      </a:endParaRPr>
                    </a:p>
                  </a:txBody>
                  <a:tcPr marL="44450" marR="44450" marT="0" marB="0" anchor="ctr"/>
                </a:tc>
                <a:tc>
                  <a:txBody>
                    <a:bodyPr/>
                    <a:lstStyle/>
                    <a:p>
                      <a:pPr algn="ctr">
                        <a:spcAft>
                          <a:spcPts val="0"/>
                        </a:spcAft>
                      </a:pPr>
                      <a:r>
                        <a:rPr lang="es-ES" sz="1200" kern="100">
                          <a:effectLst/>
                        </a:rPr>
                        <a:t>9</a:t>
                      </a:r>
                      <a:endParaRPr lang="es-CO" sz="1200" kern="50">
                        <a:effectLst/>
                        <a:latin typeface="Times New Roman" panose="02020603050405020304" pitchFamily="18" charset="0"/>
                        <a:ea typeface="DejaVu Sans"/>
                      </a:endParaRPr>
                    </a:p>
                  </a:txBody>
                  <a:tcPr marL="44450" marR="44450" marT="0" marB="0" anchor="ctr"/>
                </a:tc>
                <a:tc>
                  <a:txBody>
                    <a:bodyPr/>
                    <a:lstStyle/>
                    <a:p>
                      <a:pPr algn="ctr">
                        <a:spcAft>
                          <a:spcPts val="0"/>
                        </a:spcAft>
                      </a:pPr>
                      <a:r>
                        <a:rPr lang="es-ES" sz="1200" kern="100" dirty="0">
                          <a:effectLst/>
                        </a:rPr>
                        <a:t>0</a:t>
                      </a:r>
                      <a:endParaRPr lang="es-CO" sz="1200" kern="50" dirty="0">
                        <a:effectLst/>
                        <a:latin typeface="Times New Roman" panose="02020603050405020304" pitchFamily="18" charset="0"/>
                        <a:ea typeface="DejaVu Sans"/>
                      </a:endParaRPr>
                    </a:p>
                  </a:txBody>
                  <a:tcPr marL="44450" marR="44450" marT="0" marB="0" anchor="ctr"/>
                </a:tc>
                <a:tc>
                  <a:txBody>
                    <a:bodyPr/>
                    <a:lstStyle/>
                    <a:p>
                      <a:pPr algn="ctr">
                        <a:spcAft>
                          <a:spcPts val="0"/>
                        </a:spcAft>
                      </a:pPr>
                      <a:r>
                        <a:rPr lang="es-ES" sz="1200" kern="100" dirty="0">
                          <a:effectLst/>
                        </a:rPr>
                        <a:t>28</a:t>
                      </a:r>
                      <a:endParaRPr lang="es-CO" sz="1200" kern="50" dirty="0">
                        <a:effectLst/>
                        <a:latin typeface="Times New Roman" panose="02020603050405020304" pitchFamily="18" charset="0"/>
                        <a:ea typeface="DejaVu Sans"/>
                      </a:endParaRPr>
                    </a:p>
                  </a:txBody>
                  <a:tcPr marL="44450" marR="44450" marT="0" marB="0" anchor="ctr"/>
                </a:tc>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xmlns="" val="1982729789"/>
              </p:ext>
            </p:extLst>
          </p:nvPr>
        </p:nvGraphicFramePr>
        <p:xfrm>
          <a:off x="373461" y="4581128"/>
          <a:ext cx="5998739" cy="695041"/>
        </p:xfrm>
        <a:graphic>
          <a:graphicData uri="http://schemas.openxmlformats.org/drawingml/2006/table">
            <a:tbl>
              <a:tblPr firstRow="1" firstCol="1" bandRow="1">
                <a:tableStyleId>{5C22544A-7EE6-4342-B048-85BDC9FD1C3A}</a:tableStyleId>
              </a:tblPr>
              <a:tblGrid>
                <a:gridCol w="1686605"/>
                <a:gridCol w="1892016"/>
                <a:gridCol w="1512168"/>
                <a:gridCol w="907950"/>
              </a:tblGrid>
              <a:tr h="407009">
                <a:tc>
                  <a:txBody>
                    <a:bodyPr/>
                    <a:lstStyle/>
                    <a:p>
                      <a:pPr algn="ctr">
                        <a:spcAft>
                          <a:spcPts val="0"/>
                        </a:spcAft>
                      </a:pPr>
                      <a:endParaRPr lang="es-CO" sz="1200" kern="50" dirty="0">
                        <a:effectLst/>
                        <a:latin typeface="Times New Roman" panose="02020603050405020304" pitchFamily="18" charset="0"/>
                        <a:ea typeface="DejaVu Sans"/>
                      </a:endParaRPr>
                    </a:p>
                  </a:txBody>
                  <a:tcPr marL="68580" marR="68580" marT="0" marB="0" anchor="ctr"/>
                </a:tc>
                <a:tc>
                  <a:txBody>
                    <a:bodyPr/>
                    <a:lstStyle/>
                    <a:p>
                      <a:pPr algn="ctr">
                        <a:spcAft>
                          <a:spcPts val="0"/>
                        </a:spcAft>
                      </a:pPr>
                      <a:r>
                        <a:rPr lang="es-ES" sz="1200" kern="50" dirty="0" smtClean="0">
                          <a:effectLst/>
                        </a:rPr>
                        <a:t>Vigencias 2011–2012–2013</a:t>
                      </a:r>
                      <a:endParaRPr lang="es-CO" sz="1200" kern="50" dirty="0">
                        <a:effectLst/>
                      </a:endParaRPr>
                    </a:p>
                  </a:txBody>
                  <a:tcPr marL="68580" marR="685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200" kern="50" dirty="0" smtClean="0">
                          <a:effectLst/>
                        </a:rPr>
                        <a:t>Vigencias 2014</a:t>
                      </a:r>
                      <a:endParaRPr lang="es-CO" sz="1200" kern="50" dirty="0" smtClean="0">
                        <a:effectLst/>
                        <a:latin typeface="Times New Roman" panose="02020603050405020304" pitchFamily="18" charset="0"/>
                        <a:ea typeface="DejaVu Sans"/>
                      </a:endParaRPr>
                    </a:p>
                  </a:txBody>
                  <a:tcPr marL="68580" marR="68580" marT="0" marB="0" anchor="ctr"/>
                </a:tc>
                <a:tc>
                  <a:txBody>
                    <a:bodyPr/>
                    <a:lstStyle/>
                    <a:p>
                      <a:pPr algn="ctr">
                        <a:spcAft>
                          <a:spcPts val="0"/>
                        </a:spcAft>
                      </a:pPr>
                      <a:r>
                        <a:rPr lang="es-ES" sz="1200" kern="50" dirty="0" smtClean="0">
                          <a:effectLst/>
                        </a:rPr>
                        <a:t>Total</a:t>
                      </a:r>
                      <a:endParaRPr lang="es-CO" sz="1200" kern="50" dirty="0">
                        <a:effectLst/>
                        <a:latin typeface="Times New Roman" panose="02020603050405020304" pitchFamily="18" charset="0"/>
                        <a:ea typeface="DejaVu Sans"/>
                      </a:endParaRPr>
                    </a:p>
                  </a:txBody>
                  <a:tcPr marL="68580" marR="68580" marT="0" marB="0" anchor="ctr"/>
                </a:tc>
              </a:tr>
              <a:tr h="288032">
                <a:tc>
                  <a:txBody>
                    <a:bodyPr/>
                    <a:lstStyle/>
                    <a:p>
                      <a:pPr>
                        <a:spcAft>
                          <a:spcPts val="0"/>
                        </a:spcAft>
                      </a:pPr>
                      <a:r>
                        <a:rPr lang="es-ES" sz="1200" kern="50" dirty="0" smtClean="0">
                          <a:effectLst/>
                        </a:rPr>
                        <a:t>Hallazgos</a:t>
                      </a:r>
                      <a:endParaRPr lang="es-CO" sz="1200" kern="50" dirty="0">
                        <a:effectLst/>
                        <a:latin typeface="Times New Roman" panose="02020603050405020304" pitchFamily="18" charset="0"/>
                        <a:ea typeface="DejaVu Sans"/>
                      </a:endParaRPr>
                    </a:p>
                  </a:txBody>
                  <a:tcPr marL="68580" marR="68580" marT="0" marB="0" anchor="ctr"/>
                </a:tc>
                <a:tc>
                  <a:txBody>
                    <a:bodyPr/>
                    <a:lstStyle/>
                    <a:p>
                      <a:pPr algn="ctr">
                        <a:spcAft>
                          <a:spcPts val="0"/>
                        </a:spcAft>
                      </a:pPr>
                      <a:r>
                        <a:rPr lang="es-ES" sz="1200" kern="50" dirty="0" smtClean="0">
                          <a:effectLst/>
                        </a:rPr>
                        <a:t>11</a:t>
                      </a:r>
                      <a:endParaRPr lang="es-CO" sz="1200" kern="50" dirty="0">
                        <a:effectLst/>
                        <a:latin typeface="Times New Roman" panose="02020603050405020304" pitchFamily="18" charset="0"/>
                        <a:ea typeface="DejaVu Sans"/>
                      </a:endParaRPr>
                    </a:p>
                  </a:txBody>
                  <a:tcPr marL="68580" marR="68580" marT="0" marB="0" anchor="ctr"/>
                </a:tc>
                <a:tc>
                  <a:txBody>
                    <a:bodyPr/>
                    <a:lstStyle/>
                    <a:p>
                      <a:pPr algn="ctr">
                        <a:spcAft>
                          <a:spcPts val="0"/>
                        </a:spcAft>
                      </a:pPr>
                      <a:r>
                        <a:rPr lang="es-CO" sz="1200" kern="50" dirty="0" smtClean="0">
                          <a:effectLst/>
                        </a:rPr>
                        <a:t>28</a:t>
                      </a:r>
                      <a:endParaRPr lang="es-CO" sz="1200" kern="50" dirty="0">
                        <a:effectLst/>
                        <a:latin typeface="Times New Roman" panose="02020603050405020304" pitchFamily="18" charset="0"/>
                        <a:ea typeface="DejaVu Sans"/>
                      </a:endParaRPr>
                    </a:p>
                  </a:txBody>
                  <a:tcPr marL="68580" marR="68580" marT="0" marB="0" anchor="ctr"/>
                </a:tc>
                <a:tc>
                  <a:txBody>
                    <a:bodyPr/>
                    <a:lstStyle/>
                    <a:p>
                      <a:pPr algn="ctr">
                        <a:spcAft>
                          <a:spcPts val="0"/>
                        </a:spcAft>
                      </a:pPr>
                      <a:r>
                        <a:rPr lang="es-ES" sz="1200" kern="50" dirty="0">
                          <a:effectLst/>
                        </a:rPr>
                        <a:t>39</a:t>
                      </a:r>
                      <a:endParaRPr lang="es-CO" sz="1200" kern="50" dirty="0">
                        <a:effectLst/>
                        <a:latin typeface="Times New Roman" panose="02020603050405020304" pitchFamily="18" charset="0"/>
                        <a:ea typeface="DejaVu Sans"/>
                      </a:endParaRPr>
                    </a:p>
                  </a:txBody>
                  <a:tcPr marL="68580" marR="68580" marT="0" marB="0" anchor="ctr"/>
                </a:tc>
              </a:tr>
            </a:tbl>
          </a:graphicData>
        </a:graphic>
      </p:graphicFrame>
      <p:sp>
        <p:nvSpPr>
          <p:cNvPr id="5" name="Rectangle 1"/>
          <p:cNvSpPr>
            <a:spLocks noChangeArrowheads="1"/>
          </p:cNvSpPr>
          <p:nvPr/>
        </p:nvSpPr>
        <p:spPr bwMode="auto">
          <a:xfrm>
            <a:off x="266229" y="1484784"/>
            <a:ext cx="7920880" cy="33855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lang="es-ES" altLang="es-CO" sz="1600" b="1" dirty="0">
                <a:solidFill>
                  <a:srgbClr val="993366"/>
                </a:solidFill>
                <a:effectLst>
                  <a:outerShdw blurRad="38100" dist="38100" dir="2700000" algn="tl">
                    <a:srgbClr val="000000">
                      <a:alpha val="43137"/>
                    </a:srgbClr>
                  </a:outerShdw>
                </a:effectLst>
              </a:rPr>
              <a:t>Resultado de la auditoría </a:t>
            </a:r>
            <a:r>
              <a:rPr lang="es-ES" altLang="es-CO" sz="1600" b="1" dirty="0" smtClean="0">
                <a:solidFill>
                  <a:srgbClr val="993366"/>
                </a:solidFill>
                <a:effectLst>
                  <a:outerShdw blurRad="38100" dist="38100" dir="2700000" algn="tl">
                    <a:srgbClr val="000000">
                      <a:alpha val="43137"/>
                    </a:srgbClr>
                  </a:outerShdw>
                </a:effectLst>
              </a:rPr>
              <a:t>de la Contraloría de Bogotá, vigencia </a:t>
            </a:r>
            <a:r>
              <a:rPr lang="es-ES" altLang="es-CO" sz="1600" b="1" dirty="0">
                <a:solidFill>
                  <a:srgbClr val="993366"/>
                </a:solidFill>
                <a:effectLst>
                  <a:outerShdw blurRad="38100" dist="38100" dir="2700000" algn="tl">
                    <a:srgbClr val="000000">
                      <a:alpha val="43137"/>
                    </a:srgbClr>
                  </a:outerShdw>
                </a:effectLst>
              </a:rPr>
              <a:t>2014:</a:t>
            </a:r>
          </a:p>
        </p:txBody>
      </p:sp>
      <p:sp>
        <p:nvSpPr>
          <p:cNvPr id="6" name="Rectángulo 5"/>
          <p:cNvSpPr/>
          <p:nvPr/>
        </p:nvSpPr>
        <p:spPr>
          <a:xfrm>
            <a:off x="251520" y="3616568"/>
            <a:ext cx="8259706" cy="892552"/>
          </a:xfrm>
          <a:prstGeom prst="rect">
            <a:avLst/>
          </a:prstGeom>
        </p:spPr>
        <p:txBody>
          <a:bodyPr wrap="square">
            <a:spAutoFit/>
          </a:bodyPr>
          <a:lstStyle/>
          <a:p>
            <a:pPr lvl="0" algn="just" eaLnBrk="0" fontAlgn="base" hangingPunct="0">
              <a:spcBef>
                <a:spcPct val="0"/>
              </a:spcBef>
              <a:spcAft>
                <a:spcPct val="0"/>
              </a:spcAft>
            </a:pPr>
            <a:r>
              <a:rPr lang="es-ES" altLang="es-CO" sz="1600" b="1" dirty="0">
                <a:solidFill>
                  <a:srgbClr val="993366"/>
                </a:solidFill>
                <a:effectLst>
                  <a:outerShdw blurRad="38100" dist="38100" dir="2700000" algn="tl">
                    <a:srgbClr val="000000">
                      <a:alpha val="43137"/>
                    </a:srgbClr>
                  </a:outerShdw>
                </a:effectLst>
              </a:rPr>
              <a:t>P</a:t>
            </a:r>
            <a:r>
              <a:rPr lang="es-ES" altLang="es-CO" sz="1600" b="1" dirty="0" smtClean="0">
                <a:solidFill>
                  <a:srgbClr val="993366"/>
                </a:solidFill>
                <a:effectLst>
                  <a:outerShdw blurRad="38100" dist="38100" dir="2700000" algn="tl">
                    <a:srgbClr val="000000">
                      <a:alpha val="43137"/>
                    </a:srgbClr>
                  </a:outerShdw>
                </a:effectLst>
              </a:rPr>
              <a:t>lanes </a:t>
            </a:r>
            <a:r>
              <a:rPr lang="es-ES" altLang="es-CO" sz="1600" b="1" dirty="0">
                <a:solidFill>
                  <a:srgbClr val="993366"/>
                </a:solidFill>
                <a:effectLst>
                  <a:outerShdw blurRad="38100" dist="38100" dir="2700000" algn="tl">
                    <a:srgbClr val="000000">
                      <a:alpha val="43137"/>
                    </a:srgbClr>
                  </a:outerShdw>
                </a:effectLst>
              </a:rPr>
              <a:t>de mejoramiento suscritos con la Contraloría, vigencias 2011 - 2012, 2013 y 2014</a:t>
            </a:r>
            <a:endParaRPr lang="es-CO" altLang="es-CO" sz="1600" b="1" dirty="0">
              <a:solidFill>
                <a:srgbClr val="993366"/>
              </a:solidFill>
              <a:effectLst>
                <a:outerShdw blurRad="38100" dist="38100" dir="2700000" algn="tl">
                  <a:srgbClr val="000000">
                    <a:alpha val="43137"/>
                  </a:srgbClr>
                </a:outerShdw>
              </a:effectLst>
            </a:endParaRPr>
          </a:p>
          <a:p>
            <a:pPr lvl="0" algn="just" eaLnBrk="0" fontAlgn="base" hangingPunct="0">
              <a:spcBef>
                <a:spcPct val="0"/>
              </a:spcBef>
              <a:spcAft>
                <a:spcPct val="0"/>
              </a:spcAft>
            </a:pPr>
            <a:r>
              <a:rPr lang="es-ES" altLang="es-CO" dirty="0" smtClean="0"/>
              <a:t>A octubre de 2015, </a:t>
            </a:r>
            <a:r>
              <a:rPr lang="es-ES" altLang="es-CO" dirty="0"/>
              <a:t>el total de </a:t>
            </a:r>
            <a:r>
              <a:rPr lang="es-ES" altLang="es-CO" dirty="0" smtClean="0"/>
              <a:t>hallazgos es de 39, </a:t>
            </a:r>
            <a:r>
              <a:rPr lang="es-ES" altLang="es-CO" dirty="0"/>
              <a:t>los cuales tienen fecha de vencimiento desde marzo del 2015 hasta enero del 2016</a:t>
            </a:r>
            <a:r>
              <a:rPr lang="es-ES" altLang="es-CO" dirty="0" smtClean="0"/>
              <a:t>.</a:t>
            </a:r>
            <a:endParaRPr lang="es-CO" altLang="es-CO" dirty="0"/>
          </a:p>
        </p:txBody>
      </p:sp>
      <p:sp>
        <p:nvSpPr>
          <p:cNvPr id="7" name="Rectángulo 6"/>
          <p:cNvSpPr/>
          <p:nvPr/>
        </p:nvSpPr>
        <p:spPr>
          <a:xfrm>
            <a:off x="251520" y="5674022"/>
            <a:ext cx="8224906" cy="923330"/>
          </a:xfrm>
          <a:prstGeom prst="rect">
            <a:avLst/>
          </a:prstGeom>
        </p:spPr>
        <p:txBody>
          <a:bodyPr wrap="square">
            <a:spAutoFit/>
          </a:bodyPr>
          <a:lstStyle/>
          <a:p>
            <a:pPr algn="just" eaLnBrk="0" fontAlgn="base" hangingPunct="0">
              <a:spcBef>
                <a:spcPct val="0"/>
              </a:spcBef>
              <a:spcAft>
                <a:spcPct val="0"/>
              </a:spcAft>
            </a:pPr>
            <a:r>
              <a:rPr lang="es-ES" altLang="es-CO" b="1" dirty="0" smtClean="0">
                <a:solidFill>
                  <a:srgbClr val="993366"/>
                </a:solidFill>
                <a:effectLst>
                  <a:outerShdw blurRad="38100" dist="38100" dir="2700000" algn="tl">
                    <a:srgbClr val="000000">
                      <a:alpha val="43137"/>
                    </a:srgbClr>
                  </a:outerShdw>
                </a:effectLst>
              </a:rPr>
              <a:t>Plan </a:t>
            </a:r>
            <a:r>
              <a:rPr lang="es-ES" altLang="es-CO" b="1" dirty="0">
                <a:solidFill>
                  <a:srgbClr val="993366"/>
                </a:solidFill>
                <a:effectLst>
                  <a:outerShdw blurRad="38100" dist="38100" dir="2700000" algn="tl">
                    <a:srgbClr val="000000">
                      <a:alpha val="43137"/>
                    </a:srgbClr>
                  </a:outerShdw>
                </a:effectLst>
              </a:rPr>
              <a:t>de mejoramiento </a:t>
            </a:r>
            <a:r>
              <a:rPr lang="es-ES" altLang="es-CO" b="1" dirty="0" smtClean="0">
                <a:solidFill>
                  <a:srgbClr val="993366"/>
                </a:solidFill>
                <a:effectLst>
                  <a:outerShdw blurRad="38100" dist="38100" dir="2700000" algn="tl">
                    <a:srgbClr val="000000">
                      <a:alpha val="43137"/>
                    </a:srgbClr>
                  </a:outerShdw>
                </a:effectLst>
              </a:rPr>
              <a:t>interno</a:t>
            </a:r>
          </a:p>
          <a:p>
            <a:pPr algn="just" eaLnBrk="0" fontAlgn="base" hangingPunct="0">
              <a:spcBef>
                <a:spcPct val="0"/>
              </a:spcBef>
              <a:spcAft>
                <a:spcPct val="0"/>
              </a:spcAft>
            </a:pPr>
            <a:r>
              <a:rPr lang="es-ES" altLang="es-CO" dirty="0" smtClean="0"/>
              <a:t>En </a:t>
            </a:r>
            <a:r>
              <a:rPr lang="es-ES" altLang="es-CO" dirty="0"/>
              <a:t>el plan de mejoramiento Interno hay 57 acciones de mejora, de las cuales </a:t>
            </a:r>
            <a:r>
              <a:rPr lang="es-ES" altLang="es-CO" dirty="0" smtClean="0"/>
              <a:t>28 se </a:t>
            </a:r>
            <a:r>
              <a:rPr lang="es-ES" altLang="es-CO" dirty="0"/>
              <a:t>encuentran </a:t>
            </a:r>
            <a:r>
              <a:rPr lang="es-ES" altLang="es-CO" dirty="0" smtClean="0"/>
              <a:t>cerradas, y 29 en ejecución.</a:t>
            </a:r>
            <a:endParaRPr lang="es-ES" altLang="es-CO" dirty="0"/>
          </a:p>
        </p:txBody>
      </p:sp>
    </p:spTree>
    <p:extLst>
      <p:ext uri="{BB962C8B-B14F-4D97-AF65-F5344CB8AC3E}">
        <p14:creationId xmlns:p14="http://schemas.microsoft.com/office/powerpoint/2010/main" xmlns="" val="13708147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 CuadroTexto"/>
          <p:cNvSpPr txBox="1"/>
          <p:nvPr/>
        </p:nvSpPr>
        <p:spPr>
          <a:xfrm>
            <a:off x="3707904" y="476672"/>
            <a:ext cx="5328592" cy="461665"/>
          </a:xfrm>
          <a:prstGeom prst="rect">
            <a:avLst/>
          </a:prstGeom>
          <a:noFill/>
        </p:spPr>
        <p:txBody>
          <a:bodyPr wrap="square">
            <a:spAutoFit/>
          </a:bodyPr>
          <a:lstStyle/>
          <a:p>
            <a:pPr algn="ct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2400" b="1" dirty="0" smtClean="0">
                <a:solidFill>
                  <a:srgbClr val="993366"/>
                </a:solidFill>
                <a:effectLst>
                  <a:outerShdw blurRad="38100" dist="38100" dir="2700000" algn="tl">
                    <a:srgbClr val="000000">
                      <a:alpha val="43137"/>
                    </a:srgbClr>
                  </a:outerShdw>
                </a:effectLst>
              </a:rPr>
              <a:t>Otros asuntos administrativos</a:t>
            </a:r>
            <a:endParaRPr lang="es-ES" sz="1400" b="1" dirty="0">
              <a:solidFill>
                <a:srgbClr val="993366"/>
              </a:solidFill>
              <a:effectLst>
                <a:outerShdw blurRad="38100" dist="38100" dir="2700000" algn="tl">
                  <a:srgbClr val="000000">
                    <a:alpha val="43137"/>
                  </a:srgbClr>
                </a:outerShdw>
              </a:effectLst>
            </a:endParaRPr>
          </a:p>
        </p:txBody>
      </p:sp>
      <p:sp>
        <p:nvSpPr>
          <p:cNvPr id="3" name="5 Rectángulo"/>
          <p:cNvSpPr/>
          <p:nvPr/>
        </p:nvSpPr>
        <p:spPr>
          <a:xfrm>
            <a:off x="395536" y="1772816"/>
            <a:ext cx="7992888" cy="2554545"/>
          </a:xfrm>
          <a:prstGeom prst="rect">
            <a:avLst/>
          </a:prstGeom>
        </p:spPr>
        <p:txBody>
          <a:bodyPr wrap="square">
            <a:spAutoFit/>
          </a:bodyPr>
          <a:lstStyle/>
          <a:p>
            <a:pPr algn="just" eaLnBrk="0" fontAlgn="base" hangingPunct="0">
              <a:spcBef>
                <a:spcPct val="0"/>
              </a:spcBef>
              <a:spcAft>
                <a:spcPct val="0"/>
              </a:spcAft>
            </a:pPr>
            <a:r>
              <a:rPr lang="es-ES" sz="1600" dirty="0"/>
              <a:t>Procesos activos en los que </a:t>
            </a:r>
            <a:r>
              <a:rPr lang="es-ES" sz="1600" dirty="0" smtClean="0"/>
              <a:t>la entidad es demandante: 4</a:t>
            </a:r>
          </a:p>
          <a:p>
            <a:pPr marL="285750" indent="-285750" algn="just" eaLnBrk="0" fontAlgn="base" hangingPunct="0">
              <a:spcBef>
                <a:spcPct val="0"/>
              </a:spcBef>
              <a:spcAft>
                <a:spcPct val="0"/>
              </a:spcAft>
              <a:buFont typeface="Arial" panose="020B0604020202020204" pitchFamily="34" charset="0"/>
              <a:buChar char="•"/>
            </a:pPr>
            <a:r>
              <a:rPr lang="es-ES" sz="1600" dirty="0" smtClean="0"/>
              <a:t>Sanción </a:t>
            </a:r>
            <a:r>
              <a:rPr lang="es-ES" sz="1600" dirty="0"/>
              <a:t>p</a:t>
            </a:r>
            <a:r>
              <a:rPr lang="es-ES" sz="1600" dirty="0" smtClean="0"/>
              <a:t>or no haber entregado a la DIAN información financiera en 2010 (administrativo - Nulidad </a:t>
            </a:r>
            <a:r>
              <a:rPr lang="es-ES" sz="1600" dirty="0"/>
              <a:t>y restablecimiento del derecho por $37,3</a:t>
            </a:r>
            <a:r>
              <a:rPr lang="es-ES" sz="1600" dirty="0" smtClean="0"/>
              <a:t>)</a:t>
            </a:r>
          </a:p>
          <a:p>
            <a:pPr marL="285750" indent="-285750" algn="just" eaLnBrk="0" fontAlgn="base" hangingPunct="0">
              <a:spcBef>
                <a:spcPct val="0"/>
              </a:spcBef>
              <a:spcAft>
                <a:spcPct val="0"/>
              </a:spcAft>
              <a:buFont typeface="Arial" panose="020B0604020202020204" pitchFamily="34" charset="0"/>
              <a:buChar char="•"/>
            </a:pPr>
            <a:r>
              <a:rPr lang="es-ES" sz="1600" dirty="0" smtClean="0"/>
              <a:t>Libramiento de pago </a:t>
            </a:r>
            <a:r>
              <a:rPr lang="es-ES" sz="1600" dirty="0"/>
              <a:t>por cuantía de $45,9 millones </a:t>
            </a:r>
            <a:r>
              <a:rPr lang="es-ES" sz="1600" dirty="0" smtClean="0"/>
              <a:t>(proceso ejecutivo)</a:t>
            </a:r>
          </a:p>
          <a:p>
            <a:pPr marL="285750" indent="-285750" algn="just" eaLnBrk="0" fontAlgn="base" hangingPunct="0">
              <a:spcBef>
                <a:spcPct val="0"/>
              </a:spcBef>
              <a:spcAft>
                <a:spcPct val="0"/>
              </a:spcAft>
              <a:buFont typeface="Arial" panose="020B0604020202020204" pitchFamily="34" charset="0"/>
              <a:buChar char="•"/>
            </a:pPr>
            <a:r>
              <a:rPr lang="es-ES" sz="1600" dirty="0" smtClean="0"/>
              <a:t>Vulneración manual de contratación y modalidad de contratación (penal)</a:t>
            </a:r>
          </a:p>
          <a:p>
            <a:pPr marL="285750" indent="-285750" algn="just" eaLnBrk="0" fontAlgn="base" hangingPunct="0">
              <a:spcBef>
                <a:spcPct val="0"/>
              </a:spcBef>
              <a:spcAft>
                <a:spcPct val="0"/>
              </a:spcAft>
              <a:buFont typeface="Arial" panose="020B0604020202020204" pitchFamily="34" charset="0"/>
              <a:buChar char="•"/>
            </a:pPr>
            <a:r>
              <a:rPr lang="es-ES" sz="1600" dirty="0" smtClean="0"/>
              <a:t>Desfalco a cuentas bancarias (penal)</a:t>
            </a:r>
          </a:p>
          <a:p>
            <a:pPr algn="just" eaLnBrk="0" fontAlgn="base" hangingPunct="0">
              <a:spcBef>
                <a:spcPct val="0"/>
              </a:spcBef>
              <a:spcAft>
                <a:spcPct val="0"/>
              </a:spcAft>
            </a:pPr>
            <a:endParaRPr lang="es-ES" sz="1600" dirty="0" smtClean="0"/>
          </a:p>
          <a:p>
            <a:pPr algn="just" eaLnBrk="0" fontAlgn="base" hangingPunct="0">
              <a:spcBef>
                <a:spcPct val="0"/>
              </a:spcBef>
              <a:spcAft>
                <a:spcPct val="0"/>
              </a:spcAft>
            </a:pPr>
            <a:r>
              <a:rPr lang="es-ES" sz="1600" dirty="0" smtClean="0"/>
              <a:t>Procesos </a:t>
            </a:r>
            <a:r>
              <a:rPr lang="es-ES" sz="1600" dirty="0"/>
              <a:t>activos en los que es demandada la Entidad: </a:t>
            </a:r>
            <a:r>
              <a:rPr lang="es-ES" sz="1600" dirty="0" smtClean="0"/>
              <a:t>1</a:t>
            </a:r>
          </a:p>
          <a:p>
            <a:pPr marL="285750" indent="-285750" algn="just" eaLnBrk="0" fontAlgn="base" hangingPunct="0">
              <a:spcBef>
                <a:spcPct val="0"/>
              </a:spcBef>
              <a:spcAft>
                <a:spcPct val="0"/>
              </a:spcAft>
              <a:buFont typeface="Arial" panose="020B0604020202020204" pitchFamily="34" charset="0"/>
              <a:buChar char="•"/>
            </a:pPr>
            <a:r>
              <a:rPr lang="es-CO" sz="1600" dirty="0"/>
              <a:t>Reliquidación de los factores de prima de servicios, prima de navidad y prima de vacaciones</a:t>
            </a:r>
            <a:r>
              <a:rPr lang="es-ES" sz="1600" dirty="0" smtClean="0"/>
              <a:t> (administrativo de extensión de jurisprudencia por cuantía indeterminada)</a:t>
            </a:r>
            <a:endParaRPr lang="es-CO" sz="1600" dirty="0">
              <a:solidFill>
                <a:srgbClr val="FFC000"/>
              </a:solidFill>
            </a:endParaRPr>
          </a:p>
        </p:txBody>
      </p:sp>
      <p:sp>
        <p:nvSpPr>
          <p:cNvPr id="4" name="4 CuadroTexto"/>
          <p:cNvSpPr txBox="1"/>
          <p:nvPr/>
        </p:nvSpPr>
        <p:spPr>
          <a:xfrm>
            <a:off x="395536" y="1412776"/>
            <a:ext cx="5328592" cy="369332"/>
          </a:xfrm>
          <a:prstGeom prst="rect">
            <a:avLst/>
          </a:prstGeom>
          <a:noFill/>
        </p:spPr>
        <p:txBody>
          <a:bodyPr wrap="square">
            <a:spAutoFit/>
          </a:bodyPr>
          <a:lstStyle/>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b="1" dirty="0" smtClean="0">
                <a:solidFill>
                  <a:srgbClr val="993366"/>
                </a:solidFill>
                <a:effectLst>
                  <a:outerShdw blurRad="38100" dist="38100" dir="2700000" algn="tl">
                    <a:srgbClr val="000000">
                      <a:alpha val="43137"/>
                    </a:srgbClr>
                  </a:outerShdw>
                </a:effectLst>
              </a:rPr>
              <a:t>Procesos judiciales activos</a:t>
            </a:r>
            <a:endParaRPr lang="es-ES" sz="1100" b="1" dirty="0">
              <a:solidFill>
                <a:srgbClr val="993366"/>
              </a:solidFill>
              <a:effectLst>
                <a:outerShdw blurRad="38100" dist="38100" dir="2700000" algn="tl">
                  <a:srgbClr val="000000">
                    <a:alpha val="43137"/>
                  </a:srgbClr>
                </a:outerShdw>
              </a:effectLst>
            </a:endParaRPr>
          </a:p>
        </p:txBody>
      </p:sp>
      <p:sp>
        <p:nvSpPr>
          <p:cNvPr id="5" name="7 Rectángulo"/>
          <p:cNvSpPr/>
          <p:nvPr/>
        </p:nvSpPr>
        <p:spPr>
          <a:xfrm>
            <a:off x="395536" y="4643889"/>
            <a:ext cx="8640960" cy="369287"/>
          </a:xfrm>
          <a:prstGeom prst="rect">
            <a:avLst/>
          </a:prstGeom>
          <a:noFill/>
          <a:ln>
            <a:noFill/>
          </a:ln>
        </p:spPr>
        <p:txBody>
          <a:bodyPr wrap="square" lIns="91399" tIns="45698" rIns="91399" bIns="45698" anchor="ctr">
            <a:spAutoFit/>
          </a:bodyPr>
          <a:lstStyle/>
          <a:p>
            <a:pPr algn="just"/>
            <a:r>
              <a:rPr lang="es-CO" b="1" dirty="0">
                <a:solidFill>
                  <a:srgbClr val="993366"/>
                </a:solidFill>
                <a:effectLst>
                  <a:outerShdw blurRad="38100" dist="38100" dir="2700000" algn="tl">
                    <a:srgbClr val="000000">
                      <a:alpha val="43137"/>
                    </a:srgbClr>
                  </a:outerShdw>
                </a:effectLst>
              </a:rPr>
              <a:t>Instancias </a:t>
            </a:r>
            <a:r>
              <a:rPr lang="es-CO" b="1" dirty="0" smtClean="0">
                <a:solidFill>
                  <a:srgbClr val="993366"/>
                </a:solidFill>
                <a:effectLst>
                  <a:outerShdw blurRad="38100" dist="38100" dir="2700000" algn="tl">
                    <a:srgbClr val="000000">
                      <a:alpha val="43137"/>
                    </a:srgbClr>
                  </a:outerShdw>
                </a:effectLst>
              </a:rPr>
              <a:t>en </a:t>
            </a:r>
            <a:r>
              <a:rPr lang="es-CO" b="1" dirty="0">
                <a:solidFill>
                  <a:srgbClr val="993366"/>
                </a:solidFill>
                <a:effectLst>
                  <a:outerShdw blurRad="38100" dist="38100" dir="2700000" algn="tl">
                    <a:srgbClr val="000000">
                      <a:alpha val="43137"/>
                    </a:srgbClr>
                  </a:outerShdw>
                </a:effectLst>
              </a:rPr>
              <a:t>las que participa </a:t>
            </a:r>
            <a:r>
              <a:rPr lang="es-CO" b="1" dirty="0" smtClean="0">
                <a:solidFill>
                  <a:srgbClr val="993366"/>
                </a:solidFill>
                <a:effectLst>
                  <a:outerShdw blurRad="38100" dist="38100" dir="2700000" algn="tl">
                    <a:srgbClr val="000000">
                      <a:alpha val="43137"/>
                    </a:srgbClr>
                  </a:outerShdw>
                </a:effectLst>
              </a:rPr>
              <a:t>la Dirección General de la FUGA</a:t>
            </a:r>
            <a:endParaRPr lang="es-CO" b="1" dirty="0">
              <a:solidFill>
                <a:srgbClr val="993366"/>
              </a:solidFill>
              <a:effectLst>
                <a:outerShdw blurRad="38100" dist="38100" dir="2700000" algn="tl">
                  <a:srgbClr val="000000">
                    <a:alpha val="43137"/>
                  </a:srgbClr>
                </a:outerShdw>
              </a:effectLst>
            </a:endParaRPr>
          </a:p>
        </p:txBody>
      </p:sp>
      <p:sp>
        <p:nvSpPr>
          <p:cNvPr id="6" name="8 Rectángulo"/>
          <p:cNvSpPr/>
          <p:nvPr/>
        </p:nvSpPr>
        <p:spPr>
          <a:xfrm>
            <a:off x="395536" y="4987042"/>
            <a:ext cx="6761950" cy="1569660"/>
          </a:xfrm>
          <a:prstGeom prst="rect">
            <a:avLst/>
          </a:prstGeom>
        </p:spPr>
        <p:txBody>
          <a:bodyPr wrap="square">
            <a:spAutoFit/>
          </a:bodyPr>
          <a:lstStyle/>
          <a:p>
            <a:pPr marL="285750" indent="-285750">
              <a:buFont typeface="Arial" panose="020B0604020202020204" pitchFamily="34" charset="0"/>
              <a:buChar char="•"/>
            </a:pPr>
            <a:r>
              <a:rPr lang="es-CO" sz="1600" dirty="0" smtClean="0"/>
              <a:t>Junta Directiva</a:t>
            </a:r>
          </a:p>
          <a:p>
            <a:pPr marL="285750" indent="-285750">
              <a:buFont typeface="Arial" panose="020B0604020202020204" pitchFamily="34" charset="0"/>
              <a:buChar char="•"/>
            </a:pPr>
            <a:r>
              <a:rPr lang="es-CO" sz="1600" dirty="0" smtClean="0"/>
              <a:t>Comité sectorial</a:t>
            </a:r>
          </a:p>
          <a:p>
            <a:pPr marL="285750" indent="-285750">
              <a:buFont typeface="Arial" panose="020B0604020202020204" pitchFamily="34" charset="0"/>
              <a:buChar char="•"/>
            </a:pPr>
            <a:r>
              <a:rPr lang="es-CO" sz="1600" dirty="0" smtClean="0"/>
              <a:t>Consejo de arte, cultura y patrimonio</a:t>
            </a:r>
          </a:p>
          <a:p>
            <a:pPr marL="285750" indent="-285750">
              <a:buFont typeface="Arial" panose="020B0604020202020204" pitchFamily="34" charset="0"/>
              <a:buChar char="•"/>
            </a:pPr>
            <a:r>
              <a:rPr lang="es-CO" sz="1600" dirty="0" smtClean="0"/>
              <a:t>Consejo local de gobierno de la Localidad La Candelaria</a:t>
            </a:r>
          </a:p>
          <a:p>
            <a:pPr marL="285750" indent="-285750">
              <a:buFont typeface="Arial" panose="020B0604020202020204" pitchFamily="34" charset="0"/>
              <a:buChar char="•"/>
            </a:pPr>
            <a:r>
              <a:rPr lang="es-CO" sz="1600" dirty="0" smtClean="0"/>
              <a:t>Consejo de Gobierno, cuando es citada eventualmente</a:t>
            </a:r>
          </a:p>
          <a:p>
            <a:pPr marL="285750" indent="-285750">
              <a:buFont typeface="Arial" panose="020B0604020202020204" pitchFamily="34" charset="0"/>
              <a:buChar char="•"/>
            </a:pPr>
            <a:r>
              <a:rPr lang="es-CO" sz="1600" dirty="0" smtClean="0"/>
              <a:t>Comités internos FUGA</a:t>
            </a:r>
            <a:endParaRPr lang="es-CO" sz="1600" dirty="0"/>
          </a:p>
        </p:txBody>
      </p:sp>
    </p:spTree>
    <p:extLst>
      <p:ext uri="{BB962C8B-B14F-4D97-AF65-F5344CB8AC3E}">
        <p14:creationId xmlns:p14="http://schemas.microsoft.com/office/powerpoint/2010/main" xmlns="" val="41665848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0 CuadroTexto"/>
          <p:cNvSpPr txBox="1"/>
          <p:nvPr/>
        </p:nvSpPr>
        <p:spPr>
          <a:xfrm>
            <a:off x="3857620" y="548680"/>
            <a:ext cx="4929222" cy="461665"/>
          </a:xfrm>
          <a:prstGeom prst="rect">
            <a:avLst/>
          </a:prstGeom>
          <a:noFill/>
        </p:spPr>
        <p:txBody>
          <a:bodyPr wrap="square">
            <a:spAutoFit/>
          </a:bodyPr>
          <a:lstStyle/>
          <a:p>
            <a:pPr algn="ctr">
              <a:buClr>
                <a:srgbClr val="000000"/>
              </a:buClr>
              <a:buSzPct val="100000"/>
              <a:defRPr/>
            </a:pPr>
            <a:r>
              <a:rPr lang="es-MX" sz="2400" b="1" dirty="0" smtClean="0">
                <a:solidFill>
                  <a:srgbClr val="993366"/>
                </a:solidFill>
                <a:effectLst>
                  <a:outerShdw blurRad="38100" dist="38100" dir="2700000" algn="tl">
                    <a:srgbClr val="000000">
                      <a:alpha val="43137"/>
                    </a:srgbClr>
                  </a:outerShdw>
                </a:effectLst>
              </a:rPr>
              <a:t>Recursos para 2016</a:t>
            </a:r>
            <a:endParaRPr lang="es-ES" sz="2400" b="1" dirty="0">
              <a:solidFill>
                <a:srgbClr val="993366"/>
              </a:solidFill>
              <a:effectLst>
                <a:outerShdw blurRad="38100" dist="38100" dir="2700000" algn="tl">
                  <a:srgbClr val="000000">
                    <a:alpha val="43137"/>
                  </a:srgbClr>
                </a:outerShdw>
              </a:effectLst>
            </a:endParaRPr>
          </a:p>
        </p:txBody>
      </p:sp>
      <p:graphicFrame>
        <p:nvGraphicFramePr>
          <p:cNvPr id="4" name="Tabla 3"/>
          <p:cNvGraphicFramePr>
            <a:graphicFrameLocks noGrp="1"/>
          </p:cNvGraphicFramePr>
          <p:nvPr>
            <p:extLst>
              <p:ext uri="{D42A27DB-BD31-4B8C-83A1-F6EECF244321}">
                <p14:modId xmlns:p14="http://schemas.microsoft.com/office/powerpoint/2010/main" xmlns="" val="2445336778"/>
              </p:ext>
            </p:extLst>
          </p:nvPr>
        </p:nvGraphicFramePr>
        <p:xfrm>
          <a:off x="433908" y="1844824"/>
          <a:ext cx="8352935" cy="3224031"/>
        </p:xfrm>
        <a:graphic>
          <a:graphicData uri="http://schemas.openxmlformats.org/drawingml/2006/table">
            <a:tbl>
              <a:tblPr/>
              <a:tblGrid>
                <a:gridCol w="2592289"/>
                <a:gridCol w="4642147"/>
                <a:gridCol w="1118499"/>
              </a:tblGrid>
              <a:tr h="302154">
                <a:tc>
                  <a:txBody>
                    <a:bodyPr/>
                    <a:lstStyle/>
                    <a:p>
                      <a:pPr marL="0" marR="0" algn="ctr" defTabSz="914400" rtl="0" eaLnBrk="1" latinLnBrk="0" hangingPunct="1">
                        <a:spcBef>
                          <a:spcPts val="0"/>
                        </a:spcBef>
                        <a:spcAft>
                          <a:spcPts val="0"/>
                        </a:spcAft>
                      </a:pPr>
                      <a:r>
                        <a:rPr lang="es-MX" sz="1200" b="1" kern="1200" cap="all" dirty="0">
                          <a:solidFill>
                            <a:schemeClr val="tx1"/>
                          </a:solidFill>
                          <a:effectLst/>
                          <a:latin typeface="Arial" panose="020B0604020202020204" pitchFamily="34" charset="0"/>
                          <a:ea typeface="+mn-ea"/>
                          <a:cs typeface="+mn-cs"/>
                        </a:rPr>
                        <a:t>Proyecto de inversión</a:t>
                      </a: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FFFFFF"/>
                    </a:solidFill>
                  </a:tcPr>
                </a:tc>
                <a:tc>
                  <a:txBody>
                    <a:bodyPr/>
                    <a:lstStyle/>
                    <a:p>
                      <a:pPr marL="0" marR="0" algn="ctr" defTabSz="914400" rtl="0" eaLnBrk="1" latinLnBrk="0" hangingPunct="1">
                        <a:spcBef>
                          <a:spcPts val="0"/>
                        </a:spcBef>
                        <a:spcAft>
                          <a:spcPts val="0"/>
                        </a:spcAft>
                      </a:pPr>
                      <a:r>
                        <a:rPr lang="es-CO" sz="1200" b="1" kern="1200" cap="all" dirty="0">
                          <a:solidFill>
                            <a:schemeClr val="tx1"/>
                          </a:solidFill>
                          <a:effectLst/>
                          <a:latin typeface="Arial" panose="020B0604020202020204" pitchFamily="34" charset="0"/>
                          <a:ea typeface="+mn-ea"/>
                          <a:cs typeface="+mn-cs"/>
                        </a:rPr>
                        <a:t>Proyecto prioritario Plan de Desarrollo</a:t>
                      </a:r>
                    </a:p>
                  </a:txBody>
                  <a:tcPr marL="68580" marR="68580" marT="0" marB="0" anchor="ctr">
                    <a:lnL>
                      <a:noFill/>
                    </a:lnL>
                    <a:lnR>
                      <a:noFill/>
                    </a:lnR>
                    <a:lnB w="12700" cap="flat" cmpd="sng" algn="ctr">
                      <a:solidFill>
                        <a:srgbClr val="7F7F7F"/>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s-MX" sz="1200" b="1" cap="all" dirty="0" err="1">
                          <a:effectLst/>
                          <a:latin typeface="Arial" panose="020B0604020202020204" pitchFamily="34" charset="0"/>
                        </a:rPr>
                        <a:t>Ppto</a:t>
                      </a:r>
                      <a:r>
                        <a:rPr lang="es-MX" sz="1200" b="1" cap="all" dirty="0">
                          <a:effectLst/>
                          <a:latin typeface="Arial" panose="020B0604020202020204" pitchFamily="34" charset="0"/>
                        </a:rPr>
                        <a:t> </a:t>
                      </a:r>
                      <a:r>
                        <a:rPr lang="es-MX" sz="1200" b="1" cap="all" dirty="0" smtClean="0">
                          <a:effectLst/>
                          <a:latin typeface="Arial" panose="020B0604020202020204" pitchFamily="34" charset="0"/>
                        </a:rPr>
                        <a:t>2016</a:t>
                      </a:r>
                      <a:endParaRPr lang="es-MX" sz="3200" b="1" dirty="0">
                        <a:effectLst/>
                        <a:latin typeface="arial" panose="020B0604020202020204" pitchFamily="34" charset="0"/>
                      </a:endParaRPr>
                    </a:p>
                  </a:txBody>
                  <a:tcPr marL="68580" marR="68580" marT="0" marB="0" anchor="ctr">
                    <a:lnL>
                      <a:noFill/>
                    </a:lnL>
                    <a:lnR>
                      <a:noFill/>
                    </a:lnR>
                    <a:lnB w="12700" cap="flat" cmpd="sng" algn="ctr">
                      <a:solidFill>
                        <a:srgbClr val="7F7F7F"/>
                      </a:solidFill>
                      <a:prstDash val="solid"/>
                      <a:round/>
                      <a:headEnd type="none" w="med" len="med"/>
                      <a:tailEnd type="none" w="med" len="med"/>
                    </a:lnB>
                    <a:solidFill>
                      <a:srgbClr val="FFFFFF"/>
                    </a:solidFill>
                  </a:tcPr>
                </a:tc>
              </a:tr>
              <a:tr h="241304">
                <a:tc rowSpan="2">
                  <a:txBody>
                    <a:bodyPr/>
                    <a:lstStyle/>
                    <a:p>
                      <a:pPr marL="0" marR="0">
                        <a:spcBef>
                          <a:spcPts val="0"/>
                        </a:spcBef>
                        <a:spcAft>
                          <a:spcPts val="0"/>
                        </a:spcAft>
                      </a:pPr>
                      <a:r>
                        <a:rPr lang="es-CO" sz="1200" dirty="0">
                          <a:effectLst/>
                          <a:latin typeface="Arial" panose="020B0604020202020204" pitchFamily="34" charset="0"/>
                        </a:rPr>
                        <a:t>656 – Realización de actividades artísticas y culturales</a:t>
                      </a:r>
                      <a:endParaRPr lang="es-CO" sz="3200" dirty="0">
                        <a:effectLst/>
                        <a:latin typeface="arial" panose="020B0604020202020204" pitchFamily="34" charset="0"/>
                      </a:endParaRPr>
                    </a:p>
                  </a:txBody>
                  <a:tcPr marL="68580" marR="68580" marT="0" marB="0" anchor="ctr">
                    <a:lnL>
                      <a:noFill/>
                    </a:lnL>
                    <a:lnR>
                      <a:noFill/>
                    </a:lnR>
                    <a:lnT w="12700" cap="flat" cmpd="sng" algn="ctr">
                      <a:solidFill>
                        <a:srgbClr val="7F7F7F"/>
                      </a:solidFill>
                      <a:prstDash val="solid"/>
                      <a:round/>
                      <a:headEnd type="none" w="med" len="med"/>
                      <a:tailEnd type="none" w="med" len="med"/>
                    </a:lnT>
                    <a:lnB>
                      <a:noFill/>
                    </a:lnB>
                    <a:solidFill>
                      <a:srgbClr val="F2F2F2"/>
                    </a:solidFill>
                  </a:tcPr>
                </a:tc>
                <a:tc>
                  <a:txBody>
                    <a:bodyPr/>
                    <a:lstStyle/>
                    <a:p>
                      <a:pPr marL="0" marR="0">
                        <a:spcBef>
                          <a:spcPts val="0"/>
                        </a:spcBef>
                        <a:spcAft>
                          <a:spcPts val="0"/>
                        </a:spcAft>
                      </a:pPr>
                      <a:r>
                        <a:rPr lang="es-CO" sz="1200" dirty="0">
                          <a:effectLst/>
                          <a:latin typeface="Arial" panose="020B0604020202020204" pitchFamily="34" charset="0"/>
                        </a:rPr>
                        <a:t>144 - Arte, cultura y patrimonio en la transformación</a:t>
                      </a:r>
                      <a:endParaRPr lang="es-CO" sz="3200" dirty="0">
                        <a:effectLst/>
                        <a:latin typeface="arial" panose="020B0604020202020204" pitchFamily="34" charset="0"/>
                      </a:endParaRPr>
                    </a:p>
                  </a:txBody>
                  <a:tcPr marL="68580" marR="68580" marT="0" marB="0" anchor="ctr">
                    <a:lnL>
                      <a:noFill/>
                    </a:lnL>
                    <a:lnR>
                      <a:noFill/>
                    </a:lnR>
                    <a:lnT w="12700" cap="flat" cmpd="sng" algn="ctr">
                      <a:solidFill>
                        <a:srgbClr val="7F7F7F"/>
                      </a:solidFill>
                      <a:prstDash val="solid"/>
                      <a:round/>
                      <a:headEnd type="none" w="med" len="med"/>
                      <a:tailEnd type="none" w="med" len="med"/>
                    </a:lnT>
                    <a:lnB>
                      <a:noFill/>
                    </a:lnB>
                    <a:solidFill>
                      <a:srgbClr val="F2F2F2"/>
                    </a:solidFill>
                  </a:tcPr>
                </a:tc>
                <a:tc>
                  <a:txBody>
                    <a:bodyPr/>
                    <a:lstStyle/>
                    <a:p>
                      <a:pPr marL="0" marR="0" algn="r">
                        <a:spcBef>
                          <a:spcPts val="0"/>
                        </a:spcBef>
                        <a:spcAft>
                          <a:spcPts val="0"/>
                        </a:spcAft>
                      </a:pPr>
                      <a:r>
                        <a:rPr lang="es-ES" sz="1200" dirty="0" smtClean="0">
                          <a:solidFill>
                            <a:schemeClr val="tx1"/>
                          </a:solidFill>
                          <a:effectLst/>
                          <a:latin typeface="Arial" panose="020B0604020202020204" pitchFamily="34" charset="0"/>
                        </a:rPr>
                        <a:t>$1.542,6</a:t>
                      </a:r>
                      <a:endParaRPr lang="es-ES" sz="3200" dirty="0">
                        <a:solidFill>
                          <a:schemeClr val="tx1"/>
                        </a:solidFill>
                        <a:effectLst/>
                        <a:latin typeface="arial" panose="020B0604020202020204" pitchFamily="34" charset="0"/>
                      </a:endParaRPr>
                    </a:p>
                  </a:txBody>
                  <a:tcPr marL="68580" marR="68580" marT="0" marB="0" anchor="ctr">
                    <a:lnL>
                      <a:noFill/>
                    </a:lnL>
                    <a:lnR>
                      <a:noFill/>
                    </a:lnR>
                    <a:lnT w="12700" cap="flat" cmpd="sng" algn="ctr">
                      <a:solidFill>
                        <a:srgbClr val="7F7F7F"/>
                      </a:solidFill>
                      <a:prstDash val="solid"/>
                      <a:round/>
                      <a:headEnd type="none" w="med" len="med"/>
                      <a:tailEnd type="none" w="med" len="med"/>
                    </a:lnT>
                    <a:lnB>
                      <a:noFill/>
                    </a:lnB>
                    <a:solidFill>
                      <a:srgbClr val="F2F2F2"/>
                    </a:solidFill>
                  </a:tcPr>
                </a:tc>
              </a:tr>
              <a:tr h="213326">
                <a:tc vMerge="1">
                  <a:txBody>
                    <a:bodyPr/>
                    <a:lstStyle/>
                    <a:p>
                      <a:endParaRPr lang="es-CO"/>
                    </a:p>
                  </a:txBody>
                  <a:tcPr/>
                </a:tc>
                <a:tc>
                  <a:txBody>
                    <a:bodyPr/>
                    <a:lstStyle/>
                    <a:p>
                      <a:pPr marL="0" marR="0">
                        <a:spcBef>
                          <a:spcPts val="0"/>
                        </a:spcBef>
                        <a:spcAft>
                          <a:spcPts val="0"/>
                        </a:spcAft>
                      </a:pPr>
                      <a:r>
                        <a:rPr lang="es-CO" sz="1200" dirty="0">
                          <a:effectLst/>
                          <a:latin typeface="Arial" panose="020B0604020202020204" pitchFamily="34" charset="0"/>
                        </a:rPr>
                        <a:t>143 - Corredores culturales y recreativos</a:t>
                      </a:r>
                      <a:endParaRPr lang="es-CO" sz="3200" dirty="0">
                        <a:effectLst/>
                        <a:latin typeface="arial" panose="020B0604020202020204" pitchFamily="34" charset="0"/>
                      </a:endParaRPr>
                    </a:p>
                  </a:txBody>
                  <a:tcPr marL="68580" marR="68580" marT="0" marB="0" anchor="ctr">
                    <a:lnL>
                      <a:noFill/>
                    </a:lnL>
                    <a:lnR>
                      <a:noFill/>
                    </a:lnR>
                    <a:lnT>
                      <a:noFill/>
                    </a:lnT>
                    <a:lnB>
                      <a:noFill/>
                    </a:lnB>
                    <a:solidFill>
                      <a:srgbClr val="F2F2F2"/>
                    </a:solidFill>
                  </a:tcPr>
                </a:tc>
                <a:tc>
                  <a:txBody>
                    <a:bodyPr/>
                    <a:lstStyle/>
                    <a:p>
                      <a:pPr marL="0" marR="0" algn="r">
                        <a:spcBef>
                          <a:spcPts val="0"/>
                        </a:spcBef>
                        <a:spcAft>
                          <a:spcPts val="0"/>
                        </a:spcAft>
                      </a:pPr>
                      <a:r>
                        <a:rPr lang="es-ES" sz="1200" dirty="0" smtClean="0">
                          <a:solidFill>
                            <a:schemeClr val="tx1"/>
                          </a:solidFill>
                          <a:effectLst/>
                          <a:latin typeface="Arial" panose="020B0604020202020204" pitchFamily="34" charset="0"/>
                        </a:rPr>
                        <a:t>$100</a:t>
                      </a:r>
                      <a:endParaRPr lang="es-ES" sz="3200" dirty="0">
                        <a:solidFill>
                          <a:schemeClr val="tx1"/>
                        </a:solidFill>
                        <a:effectLst/>
                        <a:latin typeface="arial" panose="020B0604020202020204" pitchFamily="34" charset="0"/>
                      </a:endParaRPr>
                    </a:p>
                  </a:txBody>
                  <a:tcPr marL="68580" marR="68580" marT="0" marB="0" anchor="ctr">
                    <a:lnL>
                      <a:noFill/>
                    </a:lnL>
                    <a:lnR>
                      <a:noFill/>
                    </a:lnR>
                    <a:lnT>
                      <a:noFill/>
                    </a:lnT>
                    <a:lnB>
                      <a:noFill/>
                    </a:lnB>
                    <a:solidFill>
                      <a:srgbClr val="F2F2F2"/>
                    </a:solidFill>
                  </a:tcPr>
                </a:tc>
              </a:tr>
              <a:tr h="408468">
                <a:tc>
                  <a:txBody>
                    <a:bodyPr/>
                    <a:lstStyle/>
                    <a:p>
                      <a:pPr marL="0" marR="0">
                        <a:spcBef>
                          <a:spcPts val="0"/>
                        </a:spcBef>
                        <a:spcAft>
                          <a:spcPts val="0"/>
                        </a:spcAft>
                      </a:pPr>
                      <a:r>
                        <a:rPr lang="es-CO" sz="1200" dirty="0">
                          <a:effectLst/>
                          <a:latin typeface="Arial" panose="020B0604020202020204" pitchFamily="34" charset="0"/>
                        </a:rPr>
                        <a:t>912 – Culturas en la diversidad</a:t>
                      </a:r>
                      <a:endParaRPr lang="es-CO" sz="3200" dirty="0">
                        <a:effectLst/>
                        <a:latin typeface="arial" panose="020B0604020202020204" pitchFamily="34" charset="0"/>
                      </a:endParaRPr>
                    </a:p>
                  </a:txBody>
                  <a:tcPr marL="68580" marR="68580" marT="0" marB="0" anchor="ctr">
                    <a:lnL>
                      <a:noFill/>
                    </a:lnL>
                    <a:lnR>
                      <a:noFill/>
                    </a:lnR>
                    <a:lnT>
                      <a:noFill/>
                    </a:lnT>
                    <a:lnB>
                      <a:noFill/>
                    </a:lnB>
                    <a:solidFill>
                      <a:srgbClr val="FFFFFF"/>
                    </a:solidFill>
                  </a:tcPr>
                </a:tc>
                <a:tc>
                  <a:txBody>
                    <a:bodyPr/>
                    <a:lstStyle/>
                    <a:p>
                      <a:pPr marL="0" marR="0">
                        <a:spcBef>
                          <a:spcPts val="0"/>
                        </a:spcBef>
                        <a:spcAft>
                          <a:spcPts val="0"/>
                        </a:spcAft>
                      </a:pPr>
                      <a:r>
                        <a:rPr lang="es-CO" sz="1200" dirty="0">
                          <a:effectLst/>
                          <a:latin typeface="Arial" panose="020B0604020202020204" pitchFamily="34" charset="0"/>
                        </a:rPr>
                        <a:t>128 - Bogotá reconoce y apropia la diversidad y la interculturalidad</a:t>
                      </a:r>
                      <a:endParaRPr lang="es-CO" sz="3200" dirty="0">
                        <a:effectLst/>
                        <a:latin typeface="arial" panose="020B0604020202020204" pitchFamily="34" charset="0"/>
                      </a:endParaRPr>
                    </a:p>
                  </a:txBody>
                  <a:tcPr marL="68580" marR="68580" marT="0" marB="0" anchor="ctr">
                    <a:lnL>
                      <a:noFill/>
                    </a:lnL>
                    <a:lnR>
                      <a:noFill/>
                    </a:lnR>
                    <a:lnT>
                      <a:noFill/>
                    </a:lnT>
                    <a:lnB>
                      <a:noFill/>
                    </a:lnB>
                    <a:solidFill>
                      <a:srgbClr val="FFFFFF"/>
                    </a:solidFill>
                  </a:tcPr>
                </a:tc>
                <a:tc>
                  <a:txBody>
                    <a:bodyPr/>
                    <a:lstStyle/>
                    <a:p>
                      <a:pPr marL="0" marR="0" algn="r">
                        <a:spcBef>
                          <a:spcPts val="0"/>
                        </a:spcBef>
                        <a:spcAft>
                          <a:spcPts val="0"/>
                        </a:spcAft>
                      </a:pPr>
                      <a:r>
                        <a:rPr lang="es-ES" sz="1200" dirty="0" smtClean="0">
                          <a:solidFill>
                            <a:schemeClr val="tx1"/>
                          </a:solidFill>
                          <a:effectLst/>
                          <a:latin typeface="Arial" panose="020B0604020202020204" pitchFamily="34" charset="0"/>
                        </a:rPr>
                        <a:t>$1.029</a:t>
                      </a:r>
                      <a:endParaRPr lang="es-ES" sz="3200" dirty="0">
                        <a:solidFill>
                          <a:schemeClr val="tx1"/>
                        </a:solidFill>
                        <a:effectLst/>
                        <a:latin typeface="arial" panose="020B0604020202020204" pitchFamily="34" charset="0"/>
                      </a:endParaRPr>
                    </a:p>
                  </a:txBody>
                  <a:tcPr marL="68580" marR="68580" marT="0" marB="0" anchor="ctr">
                    <a:lnL>
                      <a:noFill/>
                    </a:lnL>
                    <a:lnR>
                      <a:noFill/>
                    </a:lnR>
                    <a:lnT>
                      <a:noFill/>
                    </a:lnT>
                    <a:lnB>
                      <a:noFill/>
                    </a:lnB>
                    <a:solidFill>
                      <a:srgbClr val="FFFFFF"/>
                    </a:solidFill>
                  </a:tcPr>
                </a:tc>
              </a:tr>
              <a:tr h="383988">
                <a:tc>
                  <a:txBody>
                    <a:bodyPr/>
                    <a:lstStyle/>
                    <a:p>
                      <a:pPr marL="0" marR="0">
                        <a:spcBef>
                          <a:spcPts val="0"/>
                        </a:spcBef>
                        <a:spcAft>
                          <a:spcPts val="0"/>
                        </a:spcAft>
                      </a:pPr>
                      <a:r>
                        <a:rPr lang="es-CO" sz="1200" dirty="0">
                          <a:effectLst/>
                          <a:latin typeface="Arial" panose="020B0604020202020204" pitchFamily="34" charset="0"/>
                        </a:rPr>
                        <a:t>477 – Formación para la democracia</a:t>
                      </a:r>
                      <a:endParaRPr lang="es-CO" sz="3200" dirty="0">
                        <a:effectLst/>
                        <a:latin typeface="arial" panose="020B0604020202020204" pitchFamily="34" charset="0"/>
                      </a:endParaRPr>
                    </a:p>
                  </a:txBody>
                  <a:tcPr marL="68580" marR="68580" marT="0" marB="0" anchor="ctr">
                    <a:lnL>
                      <a:noFill/>
                    </a:lnL>
                    <a:lnR>
                      <a:noFill/>
                    </a:lnR>
                    <a:lnT>
                      <a:noFill/>
                    </a:lnT>
                    <a:lnB>
                      <a:noFill/>
                    </a:lnB>
                    <a:solidFill>
                      <a:srgbClr val="F2F2F2"/>
                    </a:solidFill>
                  </a:tcPr>
                </a:tc>
                <a:tc>
                  <a:txBody>
                    <a:bodyPr/>
                    <a:lstStyle/>
                    <a:p>
                      <a:pPr marL="0" marR="0">
                        <a:spcBef>
                          <a:spcPts val="0"/>
                        </a:spcBef>
                        <a:spcAft>
                          <a:spcPts val="0"/>
                        </a:spcAft>
                      </a:pPr>
                      <a:r>
                        <a:rPr lang="es-CO" sz="1200" dirty="0">
                          <a:effectLst/>
                          <a:latin typeface="Arial" panose="020B0604020202020204" pitchFamily="34" charset="0"/>
                        </a:rPr>
                        <a:t>144 - Arte, cultura y patrimonio en la transformación</a:t>
                      </a:r>
                      <a:endParaRPr lang="es-CO" sz="3200" dirty="0">
                        <a:effectLst/>
                        <a:latin typeface="arial" panose="020B0604020202020204" pitchFamily="34" charset="0"/>
                      </a:endParaRPr>
                    </a:p>
                  </a:txBody>
                  <a:tcPr marL="68580" marR="68580" marT="0" marB="0" anchor="ctr">
                    <a:lnL>
                      <a:noFill/>
                    </a:lnL>
                    <a:lnR>
                      <a:noFill/>
                    </a:lnR>
                    <a:lnT>
                      <a:noFill/>
                    </a:lnT>
                    <a:lnB>
                      <a:noFill/>
                    </a:lnB>
                    <a:solidFill>
                      <a:srgbClr val="F2F2F2"/>
                    </a:solidFill>
                  </a:tcPr>
                </a:tc>
                <a:tc>
                  <a:txBody>
                    <a:bodyPr/>
                    <a:lstStyle/>
                    <a:p>
                      <a:pPr marL="0" marR="0" algn="r">
                        <a:spcBef>
                          <a:spcPts val="0"/>
                        </a:spcBef>
                        <a:spcAft>
                          <a:spcPts val="0"/>
                        </a:spcAft>
                      </a:pPr>
                      <a:r>
                        <a:rPr lang="es-ES" sz="1200" dirty="0" smtClean="0">
                          <a:solidFill>
                            <a:schemeClr val="tx1"/>
                          </a:solidFill>
                          <a:effectLst/>
                          <a:latin typeface="Arial" panose="020B0604020202020204" pitchFamily="34" charset="0"/>
                        </a:rPr>
                        <a:t>$120</a:t>
                      </a:r>
                      <a:endParaRPr lang="es-ES" sz="3200" dirty="0">
                        <a:solidFill>
                          <a:schemeClr val="tx1"/>
                        </a:solidFill>
                        <a:effectLst/>
                        <a:latin typeface="arial" panose="020B0604020202020204" pitchFamily="34" charset="0"/>
                      </a:endParaRPr>
                    </a:p>
                  </a:txBody>
                  <a:tcPr marL="68580" marR="68580" marT="0" marB="0" anchor="ctr">
                    <a:lnL>
                      <a:noFill/>
                    </a:lnL>
                    <a:lnR>
                      <a:noFill/>
                    </a:lnR>
                    <a:lnT>
                      <a:noFill/>
                    </a:lnT>
                    <a:lnB>
                      <a:noFill/>
                    </a:lnB>
                    <a:solidFill>
                      <a:srgbClr val="F2F2F2"/>
                    </a:solidFill>
                  </a:tcPr>
                </a:tc>
              </a:tr>
              <a:tr h="408468">
                <a:tc>
                  <a:txBody>
                    <a:bodyPr/>
                    <a:lstStyle/>
                    <a:p>
                      <a:pPr marL="0" marR="0">
                        <a:spcBef>
                          <a:spcPts val="0"/>
                        </a:spcBef>
                        <a:spcAft>
                          <a:spcPts val="0"/>
                        </a:spcAft>
                      </a:pPr>
                      <a:r>
                        <a:rPr lang="es-CO" sz="1200" dirty="0">
                          <a:effectLst/>
                          <a:latin typeface="Arial" panose="020B0604020202020204" pitchFamily="34" charset="0"/>
                        </a:rPr>
                        <a:t>7032 – Dotación, adecuación y mantenimiento de la infraestructura</a:t>
                      </a:r>
                      <a:endParaRPr lang="es-CO" sz="3200" dirty="0">
                        <a:effectLst/>
                        <a:latin typeface="arial" panose="020B0604020202020204" pitchFamily="34" charset="0"/>
                      </a:endParaRPr>
                    </a:p>
                  </a:txBody>
                  <a:tcPr marL="68580" marR="68580" marT="0" marB="0" anchor="ctr">
                    <a:lnL>
                      <a:noFill/>
                    </a:lnL>
                    <a:lnR>
                      <a:noFill/>
                    </a:lnR>
                    <a:lnT>
                      <a:noFill/>
                    </a:lnT>
                    <a:lnB>
                      <a:noFill/>
                    </a:lnB>
                    <a:solidFill>
                      <a:srgbClr val="FFFFFF"/>
                    </a:solidFill>
                  </a:tcPr>
                </a:tc>
                <a:tc>
                  <a:txBody>
                    <a:bodyPr/>
                    <a:lstStyle/>
                    <a:p>
                      <a:pPr marL="0" marR="0">
                        <a:spcBef>
                          <a:spcPts val="0"/>
                        </a:spcBef>
                        <a:spcAft>
                          <a:spcPts val="0"/>
                        </a:spcAft>
                      </a:pPr>
                      <a:r>
                        <a:rPr lang="es-CO" sz="1200">
                          <a:effectLst/>
                          <a:latin typeface="Arial" panose="020B0604020202020204" pitchFamily="34" charset="0"/>
                        </a:rPr>
                        <a:t>235 - Sistemas de mejoramiento de la gestión y de la capacidad operativa de las entidades</a:t>
                      </a:r>
                      <a:endParaRPr lang="es-CO" sz="3200">
                        <a:effectLst/>
                        <a:latin typeface="arial" panose="020B0604020202020204" pitchFamily="34" charset="0"/>
                      </a:endParaRPr>
                    </a:p>
                  </a:txBody>
                  <a:tcPr marL="68580" marR="68580" marT="0" marB="0" anchor="ctr">
                    <a:lnL>
                      <a:noFill/>
                    </a:lnL>
                    <a:lnR>
                      <a:noFill/>
                    </a:lnR>
                    <a:lnT>
                      <a:noFill/>
                    </a:lnT>
                    <a:lnB>
                      <a:noFill/>
                    </a:lnB>
                    <a:solidFill>
                      <a:srgbClr val="FFFFFF"/>
                    </a:solidFill>
                  </a:tcPr>
                </a:tc>
                <a:tc>
                  <a:txBody>
                    <a:bodyPr/>
                    <a:lstStyle/>
                    <a:p>
                      <a:pPr marL="0" marR="0" algn="r">
                        <a:spcBef>
                          <a:spcPts val="0"/>
                        </a:spcBef>
                        <a:spcAft>
                          <a:spcPts val="0"/>
                        </a:spcAft>
                      </a:pPr>
                      <a:r>
                        <a:rPr lang="es-ES" sz="1200" dirty="0" smtClean="0">
                          <a:solidFill>
                            <a:schemeClr val="tx1"/>
                          </a:solidFill>
                          <a:effectLst/>
                          <a:latin typeface="Arial" panose="020B0604020202020204" pitchFamily="34" charset="0"/>
                        </a:rPr>
                        <a:t>$570</a:t>
                      </a:r>
                      <a:endParaRPr lang="es-ES" sz="3200" dirty="0">
                        <a:solidFill>
                          <a:schemeClr val="tx1"/>
                        </a:solidFill>
                        <a:effectLst/>
                        <a:latin typeface="arial" panose="020B0604020202020204" pitchFamily="34" charset="0"/>
                      </a:endParaRPr>
                    </a:p>
                  </a:txBody>
                  <a:tcPr marL="68580" marR="68580" marT="0" marB="0" anchor="ctr">
                    <a:lnL>
                      <a:noFill/>
                    </a:lnL>
                    <a:lnR>
                      <a:noFill/>
                    </a:lnR>
                    <a:lnT>
                      <a:noFill/>
                    </a:lnT>
                    <a:lnB>
                      <a:noFill/>
                    </a:lnB>
                    <a:solidFill>
                      <a:srgbClr val="FFFFFF"/>
                    </a:solidFill>
                  </a:tcPr>
                </a:tc>
              </a:tr>
              <a:tr h="408468">
                <a:tc>
                  <a:txBody>
                    <a:bodyPr/>
                    <a:lstStyle/>
                    <a:p>
                      <a:pPr marL="0" marR="0">
                        <a:spcBef>
                          <a:spcPts val="0"/>
                        </a:spcBef>
                        <a:spcAft>
                          <a:spcPts val="0"/>
                        </a:spcAft>
                      </a:pPr>
                      <a:r>
                        <a:rPr lang="es-MX" sz="1200">
                          <a:effectLst/>
                          <a:latin typeface="Arial" panose="020B0604020202020204" pitchFamily="34" charset="0"/>
                        </a:rPr>
                        <a:t>475 – Fortalecimiento institucional</a:t>
                      </a:r>
                      <a:endParaRPr lang="es-MX" sz="3200">
                        <a:effectLst/>
                        <a:latin typeface="arial" panose="020B0604020202020204" pitchFamily="34" charset="0"/>
                      </a:endParaRPr>
                    </a:p>
                  </a:txBody>
                  <a:tcPr marL="68580" marR="68580" marT="0" marB="0" anchor="ctr">
                    <a:lnL>
                      <a:noFill/>
                    </a:lnL>
                    <a:lnR>
                      <a:noFill/>
                    </a:lnR>
                    <a:lnT>
                      <a:noFill/>
                    </a:lnT>
                    <a:lnB>
                      <a:noFill/>
                    </a:lnB>
                    <a:solidFill>
                      <a:srgbClr val="F2F2F2"/>
                    </a:solidFill>
                  </a:tcPr>
                </a:tc>
                <a:tc>
                  <a:txBody>
                    <a:bodyPr/>
                    <a:lstStyle/>
                    <a:p>
                      <a:pPr marL="0" marR="0">
                        <a:spcBef>
                          <a:spcPts val="0"/>
                        </a:spcBef>
                        <a:spcAft>
                          <a:spcPts val="0"/>
                        </a:spcAft>
                      </a:pPr>
                      <a:r>
                        <a:rPr lang="es-CO" sz="1200" dirty="0">
                          <a:effectLst/>
                          <a:latin typeface="Arial" panose="020B0604020202020204" pitchFamily="34" charset="0"/>
                        </a:rPr>
                        <a:t>235 - Sistemas de mejoramiento de la gestión y de la capacidad operativa de las entidades</a:t>
                      </a:r>
                      <a:endParaRPr lang="es-CO" sz="3200" dirty="0">
                        <a:effectLst/>
                        <a:latin typeface="arial" panose="020B0604020202020204" pitchFamily="34" charset="0"/>
                      </a:endParaRPr>
                    </a:p>
                  </a:txBody>
                  <a:tcPr marL="68580" marR="68580" marT="0" marB="0" anchor="ctr">
                    <a:lnL>
                      <a:noFill/>
                    </a:lnL>
                    <a:lnR>
                      <a:noFill/>
                    </a:lnR>
                    <a:lnT>
                      <a:noFill/>
                    </a:lnT>
                    <a:lnB>
                      <a:noFill/>
                    </a:lnB>
                    <a:solidFill>
                      <a:srgbClr val="F2F2F2"/>
                    </a:solidFill>
                  </a:tcPr>
                </a:tc>
                <a:tc>
                  <a:txBody>
                    <a:bodyPr/>
                    <a:lstStyle/>
                    <a:p>
                      <a:pPr marL="0" marR="0" algn="r">
                        <a:spcBef>
                          <a:spcPts val="0"/>
                        </a:spcBef>
                        <a:spcAft>
                          <a:spcPts val="0"/>
                        </a:spcAft>
                      </a:pPr>
                      <a:r>
                        <a:rPr lang="es-ES" sz="1200" dirty="0" smtClean="0">
                          <a:solidFill>
                            <a:schemeClr val="tx1"/>
                          </a:solidFill>
                          <a:effectLst/>
                          <a:latin typeface="Arial" panose="020B0604020202020204" pitchFamily="34" charset="0"/>
                        </a:rPr>
                        <a:t>$99</a:t>
                      </a:r>
                      <a:endParaRPr lang="es-ES" sz="3200" dirty="0">
                        <a:solidFill>
                          <a:schemeClr val="tx1"/>
                        </a:solidFill>
                        <a:effectLst/>
                        <a:latin typeface="arial" panose="020B0604020202020204" pitchFamily="34" charset="0"/>
                      </a:endParaRPr>
                    </a:p>
                  </a:txBody>
                  <a:tcPr marL="68580" marR="68580" marT="0" marB="0" anchor="ctr">
                    <a:lnL>
                      <a:noFill/>
                    </a:lnL>
                    <a:lnR>
                      <a:noFill/>
                    </a:lnR>
                    <a:lnT>
                      <a:noFill/>
                    </a:lnT>
                    <a:lnB>
                      <a:noFill/>
                    </a:lnB>
                    <a:solidFill>
                      <a:srgbClr val="F2F2F2"/>
                    </a:solidFill>
                  </a:tcPr>
                </a:tc>
              </a:tr>
              <a:tr h="161569">
                <a:tc>
                  <a:txBody>
                    <a:bodyPr/>
                    <a:lstStyle/>
                    <a:p>
                      <a:pPr marL="0" marR="0">
                        <a:spcBef>
                          <a:spcPts val="0"/>
                        </a:spcBef>
                        <a:spcAft>
                          <a:spcPts val="0"/>
                        </a:spcAft>
                      </a:pPr>
                      <a:r>
                        <a:rPr lang="es-CO" sz="1200" kern="1200">
                          <a:solidFill>
                            <a:schemeClr val="tx1"/>
                          </a:solidFill>
                          <a:effectLst/>
                          <a:latin typeface="Arial" panose="020B0604020202020204" pitchFamily="34" charset="0"/>
                          <a:ea typeface="+mn-ea"/>
                          <a:cs typeface="+mn-cs"/>
                        </a:rPr>
                        <a:t>958 – Capital humano y probidad</a:t>
                      </a:r>
                    </a:p>
                  </a:txBody>
                  <a:tcPr marL="68580" marR="68580" marT="0" marB="0" anchor="ctr">
                    <a:lnL>
                      <a:noFill/>
                    </a:lnL>
                    <a:lnR>
                      <a:noFill/>
                    </a:lnR>
                    <a:lnT>
                      <a:noFill/>
                    </a:lnT>
                    <a:lnB>
                      <a:noFill/>
                    </a:lnB>
                    <a:solidFill>
                      <a:srgbClr val="FFFFFF"/>
                    </a:solidFill>
                  </a:tcPr>
                </a:tc>
                <a:tc>
                  <a:txBody>
                    <a:bodyPr/>
                    <a:lstStyle/>
                    <a:p>
                      <a:pPr marL="0" marR="0">
                        <a:spcBef>
                          <a:spcPts val="0"/>
                        </a:spcBef>
                        <a:spcAft>
                          <a:spcPts val="0"/>
                        </a:spcAft>
                      </a:pPr>
                      <a:r>
                        <a:rPr lang="es-CO" sz="1200" kern="1200" dirty="0">
                          <a:solidFill>
                            <a:schemeClr val="tx1"/>
                          </a:solidFill>
                          <a:effectLst/>
                          <a:latin typeface="Arial" panose="020B0604020202020204" pitchFamily="34" charset="0"/>
                          <a:ea typeface="+mn-ea"/>
                          <a:cs typeface="+mn-cs"/>
                        </a:rPr>
                        <a:t>222 - Fortalecimiento de la capacidad </a:t>
                      </a:r>
                      <a:r>
                        <a:rPr lang="es-CO" sz="1200" kern="1200" dirty="0" smtClean="0">
                          <a:solidFill>
                            <a:schemeClr val="tx1"/>
                          </a:solidFill>
                          <a:effectLst/>
                          <a:latin typeface="Arial" panose="020B0604020202020204" pitchFamily="34" charset="0"/>
                          <a:ea typeface="+mn-ea"/>
                          <a:cs typeface="+mn-cs"/>
                        </a:rPr>
                        <a:t>institucional</a:t>
                      </a:r>
                    </a:p>
                    <a:p>
                      <a:pPr marL="0" marR="0" indent="0" algn="l" defTabSz="914400" rtl="0" eaLnBrk="1" fontAlgn="auto" latinLnBrk="0" hangingPunct="1">
                        <a:lnSpc>
                          <a:spcPct val="100000"/>
                        </a:lnSpc>
                        <a:spcBef>
                          <a:spcPts val="0"/>
                        </a:spcBef>
                        <a:spcAft>
                          <a:spcPts val="0"/>
                        </a:spcAft>
                        <a:buClrTx/>
                        <a:buSzTx/>
                        <a:buFontTx/>
                        <a:buNone/>
                        <a:tabLst/>
                        <a:defRPr/>
                      </a:pPr>
                      <a:r>
                        <a:rPr lang="es-CO" sz="1200" kern="1200" dirty="0" smtClean="0">
                          <a:solidFill>
                            <a:schemeClr val="tx1"/>
                          </a:solidFill>
                          <a:effectLst/>
                          <a:latin typeface="Arial" panose="020B0604020202020204" pitchFamily="34" charset="0"/>
                          <a:ea typeface="+mn-ea"/>
                          <a:cs typeface="+mn-cs"/>
                        </a:rPr>
                        <a:t>224 - Bogotá promueve una cultura ciudadana y de la legalidad</a:t>
                      </a:r>
                    </a:p>
                    <a:p>
                      <a:pPr marL="0" marR="0">
                        <a:spcBef>
                          <a:spcPts val="0"/>
                        </a:spcBef>
                        <a:spcAft>
                          <a:spcPts val="0"/>
                        </a:spcAft>
                      </a:pPr>
                      <a:endParaRPr lang="es-CO" sz="1200" kern="1200" dirty="0">
                        <a:solidFill>
                          <a:schemeClr val="tx1"/>
                        </a:solidFill>
                        <a:effectLst/>
                        <a:latin typeface="Arial" panose="020B0604020202020204" pitchFamily="34" charset="0"/>
                        <a:ea typeface="+mn-ea"/>
                        <a:cs typeface="+mn-cs"/>
                      </a:endParaRPr>
                    </a:p>
                  </a:txBody>
                  <a:tcPr marL="68580" marR="68580" marT="0" marB="0" anchor="ctr">
                    <a:lnL>
                      <a:noFill/>
                    </a:lnL>
                    <a:lnR>
                      <a:noFill/>
                    </a:lnR>
                    <a:lnT>
                      <a:noFill/>
                    </a:lnT>
                    <a:lnB>
                      <a:noFill/>
                    </a:lnB>
                    <a:solidFill>
                      <a:srgbClr val="FFFFFF"/>
                    </a:solidFill>
                  </a:tcPr>
                </a:tc>
                <a:tc>
                  <a:txBody>
                    <a:bodyPr/>
                    <a:lstStyle/>
                    <a:p>
                      <a:pPr marL="0" marR="0" algn="r">
                        <a:spcBef>
                          <a:spcPts val="0"/>
                        </a:spcBef>
                        <a:spcAft>
                          <a:spcPts val="0"/>
                        </a:spcAft>
                      </a:pPr>
                      <a:r>
                        <a:rPr lang="es-ES" sz="1200" dirty="0" smtClean="0">
                          <a:solidFill>
                            <a:schemeClr val="tx1"/>
                          </a:solidFill>
                          <a:effectLst/>
                          <a:latin typeface="Arial" panose="020B0604020202020204" pitchFamily="34" charset="0"/>
                        </a:rPr>
                        <a:t>$21</a:t>
                      </a:r>
                    </a:p>
                    <a:p>
                      <a:pPr marL="0" marR="0" algn="r">
                        <a:spcBef>
                          <a:spcPts val="0"/>
                        </a:spcBef>
                        <a:spcAft>
                          <a:spcPts val="0"/>
                        </a:spcAft>
                      </a:pPr>
                      <a:r>
                        <a:rPr lang="es-ES" sz="1200" dirty="0" smtClean="0">
                          <a:solidFill>
                            <a:schemeClr val="tx1"/>
                          </a:solidFill>
                          <a:effectLst/>
                          <a:latin typeface="Arial" panose="020B0604020202020204" pitchFamily="34" charset="0"/>
                        </a:rPr>
                        <a:t>$5</a:t>
                      </a:r>
                      <a:endParaRPr lang="es-ES" sz="3200" dirty="0">
                        <a:solidFill>
                          <a:schemeClr val="tx1"/>
                        </a:solidFill>
                        <a:effectLst/>
                        <a:latin typeface="arial" panose="020B0604020202020204" pitchFamily="34" charset="0"/>
                      </a:endParaRPr>
                    </a:p>
                  </a:txBody>
                  <a:tcPr marL="68580" marR="68580" marT="0" marB="0" anchor="ctr">
                    <a:lnL>
                      <a:noFill/>
                    </a:lnL>
                    <a:lnR>
                      <a:noFill/>
                    </a:lnR>
                    <a:lnT>
                      <a:noFill/>
                    </a:lnT>
                    <a:lnB>
                      <a:noFill/>
                    </a:lnB>
                    <a:solidFill>
                      <a:srgbClr val="FFFFFF"/>
                    </a:solidFill>
                  </a:tcPr>
                </a:tc>
              </a:tr>
              <a:tr h="309215">
                <a:tc gridSpan="2">
                  <a:txBody>
                    <a:bodyPr/>
                    <a:lstStyle/>
                    <a:p>
                      <a:pPr marL="0" marR="0">
                        <a:spcBef>
                          <a:spcPts val="0"/>
                        </a:spcBef>
                        <a:spcAft>
                          <a:spcPts val="0"/>
                        </a:spcAft>
                      </a:pPr>
                      <a:r>
                        <a:rPr lang="es-MX" sz="1200" b="1" dirty="0">
                          <a:effectLst/>
                          <a:latin typeface="Arial" panose="020B0604020202020204" pitchFamily="34" charset="0"/>
                        </a:rPr>
                        <a:t>TOTAL</a:t>
                      </a:r>
                      <a:endParaRPr lang="es-MX" sz="3200" dirty="0">
                        <a:effectLst/>
                        <a:latin typeface="arial" panose="020B0604020202020204" pitchFamily="34" charset="0"/>
                      </a:endParaRPr>
                    </a:p>
                  </a:txBody>
                  <a:tcPr marL="68580" marR="68580" marT="0" marB="0" anchor="ctr">
                    <a:lnL>
                      <a:noFill/>
                    </a:lnL>
                    <a:lnR>
                      <a:noFill/>
                    </a:lnR>
                    <a:lnT>
                      <a:noFill/>
                    </a:lnT>
                    <a:lnB w="12700" cap="flat" cmpd="sng" algn="ctr">
                      <a:solidFill>
                        <a:schemeClr val="tx1"/>
                      </a:solidFill>
                      <a:prstDash val="solid"/>
                      <a:round/>
                      <a:headEnd type="none" w="med" len="med"/>
                      <a:tailEnd type="none" w="med" len="med"/>
                    </a:lnB>
                    <a:solidFill>
                      <a:srgbClr val="FFFFFF"/>
                    </a:solidFill>
                  </a:tcPr>
                </a:tc>
                <a:tc hMerge="1">
                  <a:txBody>
                    <a:bodyPr/>
                    <a:lstStyle/>
                    <a:p>
                      <a:endParaRPr lang="es-CO"/>
                    </a:p>
                  </a:txBody>
                  <a:tcPr/>
                </a:tc>
                <a:tc>
                  <a:txBody>
                    <a:bodyPr/>
                    <a:lstStyle/>
                    <a:p>
                      <a:pPr marL="0" marR="0" algn="r">
                        <a:spcBef>
                          <a:spcPts val="0"/>
                        </a:spcBef>
                        <a:spcAft>
                          <a:spcPts val="0"/>
                        </a:spcAft>
                      </a:pPr>
                      <a:r>
                        <a:rPr lang="es-ES" sz="1200" b="1" dirty="0" smtClean="0">
                          <a:solidFill>
                            <a:schemeClr val="tx1"/>
                          </a:solidFill>
                          <a:effectLst/>
                          <a:latin typeface="Arial" panose="020B0604020202020204" pitchFamily="34" charset="0"/>
                        </a:rPr>
                        <a:t>$3.486,6</a:t>
                      </a:r>
                      <a:endParaRPr lang="es-ES" sz="3200" dirty="0">
                        <a:solidFill>
                          <a:schemeClr val="tx1"/>
                        </a:solidFill>
                        <a:effectLst/>
                        <a:latin typeface="arial" panose="020B0604020202020204" pitchFamily="34" charset="0"/>
                      </a:endParaRPr>
                    </a:p>
                  </a:txBody>
                  <a:tcPr marL="68580" marR="68580" marT="0" marB="0" anchor="ctr">
                    <a:lnL>
                      <a:noFill/>
                    </a:lnL>
                    <a:lnR>
                      <a:noFill/>
                    </a:lnR>
                    <a:lnT>
                      <a:noFill/>
                    </a:lnT>
                    <a:lnB w="12700" cap="flat" cmpd="sng" algn="ctr">
                      <a:solidFill>
                        <a:schemeClr val="tx1"/>
                      </a:solidFill>
                      <a:prstDash val="solid"/>
                      <a:round/>
                      <a:headEnd type="none" w="med" len="med"/>
                      <a:tailEnd type="none" w="med" len="med"/>
                    </a:lnB>
                    <a:solidFill>
                      <a:srgbClr val="FFFFFF"/>
                    </a:solidFill>
                  </a:tcPr>
                </a:tc>
              </a:tr>
            </a:tbl>
          </a:graphicData>
        </a:graphic>
      </p:graphicFrame>
      <p:sp>
        <p:nvSpPr>
          <p:cNvPr id="2" name="Rectángulo 1"/>
          <p:cNvSpPr/>
          <p:nvPr/>
        </p:nvSpPr>
        <p:spPr>
          <a:xfrm>
            <a:off x="6661355" y="1484784"/>
            <a:ext cx="2159117" cy="307777"/>
          </a:xfrm>
          <a:prstGeom prst="rect">
            <a:avLst/>
          </a:prstGeom>
        </p:spPr>
        <p:txBody>
          <a:bodyPr wrap="none">
            <a:spAutoFit/>
          </a:bodyPr>
          <a:lstStyle/>
          <a:p>
            <a:r>
              <a:rPr lang="es-CO" sz="1400" dirty="0" smtClean="0">
                <a:solidFill>
                  <a:schemeClr val="dk1"/>
                </a:solidFill>
              </a:rPr>
              <a:t>Cifras en millones de pesos</a:t>
            </a:r>
            <a:endParaRPr lang="es-CO" sz="1400" dirty="0"/>
          </a:p>
        </p:txBody>
      </p:sp>
      <p:sp>
        <p:nvSpPr>
          <p:cNvPr id="5" name="Rectángulo 4"/>
          <p:cNvSpPr/>
          <p:nvPr/>
        </p:nvSpPr>
        <p:spPr>
          <a:xfrm>
            <a:off x="433908" y="5229200"/>
            <a:ext cx="5794276" cy="1477328"/>
          </a:xfrm>
          <a:prstGeom prst="rect">
            <a:avLst/>
          </a:prstGeom>
        </p:spPr>
        <p:txBody>
          <a:bodyPr wrap="square">
            <a:spAutoFit/>
          </a:bodyPr>
          <a:lstStyle/>
          <a:p>
            <a:r>
              <a:rPr lang="es-CO" b="1" dirty="0">
                <a:solidFill>
                  <a:schemeClr val="dk1"/>
                </a:solidFill>
              </a:rPr>
              <a:t>FUNCIONAMIENTO</a:t>
            </a:r>
          </a:p>
          <a:p>
            <a:endParaRPr lang="es-CO" sz="1200" dirty="0" smtClean="0">
              <a:latin typeface="Arial" panose="020B0604020202020204" pitchFamily="34" charset="0"/>
            </a:endParaRPr>
          </a:p>
          <a:p>
            <a:r>
              <a:rPr lang="es-CO" sz="1200" dirty="0" smtClean="0">
                <a:latin typeface="Arial" panose="020B0604020202020204" pitchFamily="34" charset="0"/>
              </a:rPr>
              <a:t>Servicios personales asociados a la nómina: $2.310,4 millones</a:t>
            </a:r>
          </a:p>
          <a:p>
            <a:r>
              <a:rPr lang="es-CO" sz="1200" dirty="0" smtClean="0">
                <a:latin typeface="Arial" panose="020B0604020202020204" pitchFamily="34" charset="0"/>
              </a:rPr>
              <a:t>Servicios personales indirectos: $190 millones</a:t>
            </a:r>
          </a:p>
          <a:p>
            <a:r>
              <a:rPr lang="es-CO" sz="1200" dirty="0" smtClean="0">
                <a:latin typeface="Arial" panose="020B0604020202020204" pitchFamily="34" charset="0"/>
              </a:rPr>
              <a:t>Aportes patronales: $766,8 millones</a:t>
            </a:r>
          </a:p>
          <a:p>
            <a:r>
              <a:rPr lang="es-CO" sz="1200" dirty="0" smtClean="0">
                <a:latin typeface="Arial" panose="020B0604020202020204" pitchFamily="34" charset="0"/>
              </a:rPr>
              <a:t>Gastos generales; $740 millones</a:t>
            </a:r>
          </a:p>
          <a:p>
            <a:r>
              <a:rPr lang="es-CO" sz="1200" b="1" dirty="0" smtClean="0">
                <a:latin typeface="Arial" panose="020B0604020202020204" pitchFamily="34" charset="0"/>
              </a:rPr>
              <a:t>TOTAL FUNCIONAMIENTO: $4.007,2 millones</a:t>
            </a:r>
            <a:endParaRPr lang="es-CO" sz="1200" b="1" dirty="0">
              <a:latin typeface="Arial" panose="020B0604020202020204" pitchFamily="34" charset="0"/>
            </a:endParaRPr>
          </a:p>
        </p:txBody>
      </p:sp>
      <p:sp>
        <p:nvSpPr>
          <p:cNvPr id="7" name="Rectángulo 6"/>
          <p:cNvSpPr/>
          <p:nvPr/>
        </p:nvSpPr>
        <p:spPr>
          <a:xfrm>
            <a:off x="323528" y="1340768"/>
            <a:ext cx="2627771" cy="369332"/>
          </a:xfrm>
          <a:prstGeom prst="rect">
            <a:avLst/>
          </a:prstGeom>
        </p:spPr>
        <p:txBody>
          <a:bodyPr wrap="none">
            <a:spAutoFit/>
          </a:bodyPr>
          <a:lstStyle/>
          <a:p>
            <a:r>
              <a:rPr lang="es-CO" b="1" dirty="0" smtClean="0">
                <a:solidFill>
                  <a:schemeClr val="dk1"/>
                </a:solidFill>
              </a:rPr>
              <a:t>RECURSOS DE INVERSIÓN</a:t>
            </a:r>
            <a:endParaRPr lang="es-CO" b="1" dirty="0"/>
          </a:p>
        </p:txBody>
      </p:sp>
    </p:spTree>
    <p:extLst>
      <p:ext uri="{BB962C8B-B14F-4D97-AF65-F5344CB8AC3E}">
        <p14:creationId xmlns:p14="http://schemas.microsoft.com/office/powerpoint/2010/main" xmlns="" val="33036007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67544" y="1556792"/>
            <a:ext cx="8280920" cy="3539430"/>
          </a:xfrm>
          <a:prstGeom prst="rect">
            <a:avLst/>
          </a:prstGeom>
        </p:spPr>
        <p:txBody>
          <a:bodyPr wrap="square">
            <a:spAutoFit/>
          </a:bodyPr>
          <a:lstStyle/>
          <a:p>
            <a:pPr algn="just">
              <a:spcAft>
                <a:spcPts val="0"/>
              </a:spcAft>
            </a:pPr>
            <a:r>
              <a:rPr lang="es-ES" sz="1600" dirty="0"/>
              <a:t>No puede desconocerse la larga tradición de 45 años de la Fundación Gilberto Alzate Avendaño en la promoción </a:t>
            </a:r>
            <a:r>
              <a:rPr lang="es-ES" sz="1600" dirty="0" smtClean="0"/>
              <a:t>de:</a:t>
            </a:r>
          </a:p>
          <a:p>
            <a:pPr algn="just">
              <a:spcAft>
                <a:spcPts val="0"/>
              </a:spcAft>
            </a:pPr>
            <a:endParaRPr lang="es-ES" sz="1600" dirty="0"/>
          </a:p>
          <a:p>
            <a:pPr marL="285750" indent="-285750" algn="just">
              <a:spcAft>
                <a:spcPts val="0"/>
              </a:spcAft>
              <a:buFont typeface="Arial" panose="020B0604020202020204" pitchFamily="34" charset="0"/>
              <a:buChar char="•"/>
            </a:pPr>
            <a:r>
              <a:rPr lang="es-ES" sz="1600" dirty="0" smtClean="0"/>
              <a:t>Las </a:t>
            </a:r>
            <a:r>
              <a:rPr lang="es-ES" sz="1600" dirty="0"/>
              <a:t>artes </a:t>
            </a:r>
            <a:r>
              <a:rPr lang="es-ES" sz="1600" dirty="0" smtClean="0"/>
              <a:t>plásticas y visuales</a:t>
            </a:r>
          </a:p>
          <a:p>
            <a:pPr marL="285750" indent="-285750" algn="just">
              <a:spcAft>
                <a:spcPts val="0"/>
              </a:spcAft>
              <a:buFont typeface="Arial" panose="020B0604020202020204" pitchFamily="34" charset="0"/>
              <a:buChar char="•"/>
            </a:pPr>
            <a:r>
              <a:rPr lang="es-ES" sz="1600" dirty="0" smtClean="0"/>
              <a:t>Las artes escénicas y musicales</a:t>
            </a:r>
          </a:p>
          <a:p>
            <a:pPr marL="285750" indent="-285750" algn="just">
              <a:spcAft>
                <a:spcPts val="0"/>
              </a:spcAft>
              <a:buFont typeface="Arial" panose="020B0604020202020204" pitchFamily="34" charset="0"/>
              <a:buChar char="•"/>
            </a:pPr>
            <a:r>
              <a:rPr lang="es-ES" sz="1600" dirty="0" smtClean="0"/>
              <a:t>La </a:t>
            </a:r>
            <a:r>
              <a:rPr lang="es-ES" sz="1600" dirty="0"/>
              <a:t>participación y formación democrática a través de debates, foros, seminarios y </a:t>
            </a:r>
            <a:r>
              <a:rPr lang="es-ES" sz="1600" dirty="0" smtClean="0"/>
              <a:t>cátedras</a:t>
            </a:r>
          </a:p>
          <a:p>
            <a:pPr algn="just">
              <a:spcAft>
                <a:spcPts val="0"/>
              </a:spcAft>
            </a:pPr>
            <a:endParaRPr lang="es-ES" sz="1600" dirty="0"/>
          </a:p>
          <a:p>
            <a:pPr algn="just">
              <a:spcAft>
                <a:spcPts val="0"/>
              </a:spcAft>
            </a:pPr>
            <a:r>
              <a:rPr lang="es-ES" sz="1600" dirty="0" smtClean="0"/>
              <a:t>que </a:t>
            </a:r>
            <a:r>
              <a:rPr lang="es-ES" sz="1600" dirty="0"/>
              <a:t>la ha consolidado como uno de los centros artísticos y culturales más importantes de Bogotá y del país con más de 1.050 eventos al año. Por tanto, se sugiere a la nueva administración dar continuidad a estos programas y proyectos, y fortalecerlos.</a:t>
            </a:r>
            <a:endParaRPr lang="es-CO" sz="1600" dirty="0"/>
          </a:p>
          <a:p>
            <a:pPr algn="just">
              <a:spcAft>
                <a:spcPts val="0"/>
              </a:spcAft>
            </a:pPr>
            <a:r>
              <a:rPr lang="es-ES" sz="1600" dirty="0"/>
              <a:t> </a:t>
            </a:r>
            <a:endParaRPr lang="es-CO" sz="1600" dirty="0"/>
          </a:p>
          <a:p>
            <a:pPr algn="just">
              <a:spcAft>
                <a:spcPts val="0"/>
              </a:spcAft>
            </a:pPr>
            <a:r>
              <a:rPr lang="es-ES" sz="1600" dirty="0"/>
              <a:t>También es muy importante dar continuidad y fortalecer el fomento de las prácticas culturales y la atención de los diferentes grupos poblacionales que habitan la ciudad, lo que le dará sentido al futuro Instituto Distrital de Culturas y la Diversidad.</a:t>
            </a:r>
            <a:endParaRPr lang="es-CO" sz="1600" dirty="0"/>
          </a:p>
        </p:txBody>
      </p:sp>
      <p:sp>
        <p:nvSpPr>
          <p:cNvPr id="3" name="4 CuadroTexto"/>
          <p:cNvSpPr txBox="1"/>
          <p:nvPr/>
        </p:nvSpPr>
        <p:spPr>
          <a:xfrm>
            <a:off x="3707904" y="476672"/>
            <a:ext cx="5328592" cy="461665"/>
          </a:xfrm>
          <a:prstGeom prst="rect">
            <a:avLst/>
          </a:prstGeom>
          <a:noFill/>
        </p:spPr>
        <p:txBody>
          <a:bodyPr wrap="square">
            <a:spAutoFit/>
          </a:bodyPr>
          <a:lstStyle/>
          <a:p>
            <a:pPr algn="ct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2400" b="1" dirty="0" smtClean="0">
                <a:solidFill>
                  <a:srgbClr val="993366"/>
                </a:solidFill>
                <a:effectLst>
                  <a:outerShdw blurRad="38100" dist="38100" dir="2700000" algn="tl">
                    <a:srgbClr val="000000">
                      <a:alpha val="43137"/>
                    </a:srgbClr>
                  </a:outerShdw>
                </a:effectLst>
              </a:rPr>
              <a:t>Temas prioritarios por atender</a:t>
            </a:r>
            <a:endParaRPr lang="es-ES" sz="1400" b="1" dirty="0">
              <a:solidFill>
                <a:srgbClr val="99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8231625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971600" y="1844824"/>
            <a:ext cx="4572000" cy="646331"/>
          </a:xfrm>
          <a:prstGeom prst="rect">
            <a:avLst/>
          </a:prstGeom>
        </p:spPr>
        <p:txBody>
          <a:bodyPr>
            <a:spAutoFit/>
          </a:bodyPr>
          <a:lstStyle/>
          <a:p>
            <a:pPr marL="228600" algn="just">
              <a:spcAft>
                <a:spcPts val="0"/>
              </a:spcAft>
            </a:pPr>
            <a:r>
              <a:rPr lang="es-ES" sz="1200" kern="50" dirty="0">
                <a:latin typeface="Times New Roman" charset="0"/>
                <a:ea typeface="DejaVu Sans" charset="0"/>
              </a:rPr>
              <a:t> </a:t>
            </a:r>
            <a:endParaRPr lang="es-ES_tradnl" sz="1200" kern="50" dirty="0">
              <a:latin typeface="Times New Roman" charset="0"/>
              <a:ea typeface="DejaVu Sans" charset="0"/>
            </a:endParaRPr>
          </a:p>
          <a:p>
            <a:pPr marL="228600" algn="just">
              <a:spcAft>
                <a:spcPts val="0"/>
              </a:spcAft>
            </a:pPr>
            <a:r>
              <a:rPr lang="es-ES" sz="1200" kern="50" dirty="0">
                <a:latin typeface="Times New Roman" charset="0"/>
                <a:ea typeface="DejaVu Sans" charset="0"/>
              </a:rPr>
              <a:t> </a:t>
            </a:r>
            <a:endParaRPr lang="es-ES_tradnl" sz="1200" kern="50" dirty="0">
              <a:latin typeface="Times New Roman" charset="0"/>
              <a:ea typeface="DejaVu Sans" charset="0"/>
            </a:endParaRPr>
          </a:p>
          <a:p>
            <a:pPr marL="228600" algn="just">
              <a:spcAft>
                <a:spcPts val="0"/>
              </a:spcAft>
            </a:pPr>
            <a:r>
              <a:rPr lang="es-ES" sz="1200" kern="50" dirty="0" smtClean="0">
                <a:latin typeface="Times New Roman" charset="0"/>
                <a:ea typeface="DejaVu Sans" charset="0"/>
              </a:rPr>
              <a:t>:</a:t>
            </a:r>
            <a:endParaRPr lang="es-ES_tradnl" sz="1200" kern="50" dirty="0">
              <a:effectLst/>
              <a:latin typeface="Times New Roman" charset="0"/>
              <a:ea typeface="DejaVu Sans" charset="0"/>
            </a:endParaRPr>
          </a:p>
        </p:txBody>
      </p:sp>
      <p:sp>
        <p:nvSpPr>
          <p:cNvPr id="3" name="4 CuadroTexto"/>
          <p:cNvSpPr txBox="1"/>
          <p:nvPr/>
        </p:nvSpPr>
        <p:spPr>
          <a:xfrm>
            <a:off x="3707904" y="476672"/>
            <a:ext cx="5328592" cy="461665"/>
          </a:xfrm>
          <a:prstGeom prst="rect">
            <a:avLst/>
          </a:prstGeom>
          <a:noFill/>
        </p:spPr>
        <p:txBody>
          <a:bodyPr wrap="square">
            <a:spAutoFit/>
          </a:bodyPr>
          <a:lstStyle/>
          <a:p>
            <a:pPr algn="ct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2400" b="1" dirty="0" smtClean="0">
                <a:solidFill>
                  <a:srgbClr val="993366"/>
                </a:solidFill>
                <a:effectLst>
                  <a:outerShdw blurRad="38100" dist="38100" dir="2700000" algn="tl">
                    <a:srgbClr val="000000">
                      <a:alpha val="43137"/>
                    </a:srgbClr>
                  </a:outerShdw>
                </a:effectLst>
              </a:rPr>
              <a:t>Temas prioritarios por atender</a:t>
            </a:r>
            <a:endParaRPr lang="es-ES" sz="1400" b="1" dirty="0">
              <a:solidFill>
                <a:srgbClr val="993366"/>
              </a:solidFill>
              <a:effectLst>
                <a:outerShdw blurRad="38100" dist="38100" dir="2700000" algn="tl">
                  <a:srgbClr val="000000">
                    <a:alpha val="43137"/>
                  </a:srgbClr>
                </a:outerShdw>
              </a:effectLst>
            </a:endParaRPr>
          </a:p>
        </p:txBody>
      </p:sp>
      <p:graphicFrame>
        <p:nvGraphicFramePr>
          <p:cNvPr id="2" name="Tabla 1"/>
          <p:cNvGraphicFramePr>
            <a:graphicFrameLocks noGrp="1"/>
          </p:cNvGraphicFramePr>
          <p:nvPr>
            <p:extLst>
              <p:ext uri="{D42A27DB-BD31-4B8C-83A1-F6EECF244321}">
                <p14:modId xmlns:p14="http://schemas.microsoft.com/office/powerpoint/2010/main" xmlns="" val="3449902410"/>
              </p:ext>
            </p:extLst>
          </p:nvPr>
        </p:nvGraphicFramePr>
        <p:xfrm>
          <a:off x="467544" y="2491581"/>
          <a:ext cx="8208912" cy="4111710"/>
        </p:xfrm>
        <a:graphic>
          <a:graphicData uri="http://schemas.openxmlformats.org/drawingml/2006/table">
            <a:tbl>
              <a:tblPr firstRow="1" firstCol="1" bandRow="1">
                <a:tableStyleId>{3B4B98B0-60AC-42C2-AFA5-B58CD77FA1E5}</a:tableStyleId>
              </a:tblPr>
              <a:tblGrid>
                <a:gridCol w="6436067"/>
                <a:gridCol w="1772845"/>
              </a:tblGrid>
              <a:tr h="216097">
                <a:tc>
                  <a:txBody>
                    <a:bodyPr/>
                    <a:lstStyle/>
                    <a:p>
                      <a:pPr marR="27940" algn="ctr">
                        <a:spcAft>
                          <a:spcPts val="0"/>
                        </a:spcAft>
                      </a:pPr>
                      <a:r>
                        <a:rPr lang="es-ES" sz="1200" kern="50" dirty="0">
                          <a:effectLst/>
                        </a:rPr>
                        <a:t>Actividad</a:t>
                      </a:r>
                      <a:endParaRPr lang="es-ES_tradnl" sz="1200" kern="50" dirty="0">
                        <a:effectLst/>
                        <a:latin typeface="+mn-lt"/>
                        <a:ea typeface="DejaVu Sans" charset="0"/>
                      </a:endParaRPr>
                    </a:p>
                  </a:txBody>
                  <a:tcPr marL="68580" marR="68580" marT="0" marB="0"/>
                </a:tc>
                <a:tc>
                  <a:txBody>
                    <a:bodyPr/>
                    <a:lstStyle/>
                    <a:p>
                      <a:pPr marR="27940" algn="ctr">
                        <a:spcAft>
                          <a:spcPts val="0"/>
                        </a:spcAft>
                      </a:pPr>
                      <a:r>
                        <a:rPr lang="es-ES" sz="1200" kern="50">
                          <a:effectLst/>
                        </a:rPr>
                        <a:t>Fecha máxima</a:t>
                      </a:r>
                      <a:endParaRPr lang="es-ES_tradnl" sz="1200" kern="50">
                        <a:effectLst/>
                        <a:latin typeface="+mn-lt"/>
                        <a:ea typeface="DejaVu Sans" charset="0"/>
                      </a:endParaRPr>
                    </a:p>
                  </a:txBody>
                  <a:tcPr marL="68580" marR="68580" marT="0" marB="0"/>
                </a:tc>
              </a:tr>
              <a:tr h="432194">
                <a:tc>
                  <a:txBody>
                    <a:bodyPr/>
                    <a:lstStyle/>
                    <a:p>
                      <a:pPr marR="27940">
                        <a:spcAft>
                          <a:spcPts val="0"/>
                        </a:spcAft>
                      </a:pPr>
                      <a:r>
                        <a:rPr lang="es-ES" sz="1200" b="0" kern="50" dirty="0" smtClean="0">
                          <a:effectLst/>
                        </a:rPr>
                        <a:t>Vinculación de los 14 cargos de la planta temporal</a:t>
                      </a:r>
                      <a:endParaRPr lang="es-ES_tradnl" sz="1200" b="0" kern="50" dirty="0">
                        <a:solidFill>
                          <a:schemeClr val="tx1"/>
                        </a:solidFill>
                        <a:effectLst/>
                        <a:latin typeface="+mn-lt"/>
                        <a:ea typeface="Times New Roman" charset="0"/>
                        <a:cs typeface="+mn-cs"/>
                      </a:endParaRPr>
                    </a:p>
                  </a:txBody>
                  <a:tcPr marL="68580" marR="68580" marT="0" marB="0" anchor="ctr"/>
                </a:tc>
                <a:tc>
                  <a:txBody>
                    <a:bodyPr/>
                    <a:lstStyle/>
                    <a:p>
                      <a:pPr marR="27940" algn="r">
                        <a:spcAft>
                          <a:spcPts val="0"/>
                        </a:spcAft>
                      </a:pPr>
                      <a:r>
                        <a:rPr lang="es-ES_tradnl" sz="1200" b="0" kern="50" dirty="0" smtClean="0">
                          <a:effectLst/>
                        </a:rPr>
                        <a:t>2 de enero de 2016</a:t>
                      </a:r>
                      <a:endParaRPr lang="es-ES_tradnl" sz="1200" b="0" kern="50" dirty="0">
                        <a:effectLst/>
                        <a:latin typeface="+mn-lt"/>
                        <a:ea typeface="DejaVu Sans" charset="0"/>
                      </a:endParaRPr>
                    </a:p>
                  </a:txBody>
                  <a:tcPr marL="68580" marR="68580" marT="0" marB="0" anchor="ctr"/>
                </a:tc>
              </a:tr>
              <a:tr h="432194">
                <a:tc>
                  <a:txBody>
                    <a:bodyPr/>
                    <a:lstStyle/>
                    <a:p>
                      <a:pPr marR="27940">
                        <a:spcAft>
                          <a:spcPts val="0"/>
                        </a:spcAft>
                      </a:pPr>
                      <a:r>
                        <a:rPr lang="es-ES" sz="1200" b="0" kern="50" dirty="0">
                          <a:effectLst/>
                        </a:rPr>
                        <a:t>Contratación para llevar a cabo </a:t>
                      </a:r>
                      <a:r>
                        <a:rPr lang="es-ES" sz="1200" b="0" kern="50" dirty="0" smtClean="0">
                          <a:effectLst/>
                        </a:rPr>
                        <a:t>la</a:t>
                      </a:r>
                      <a:r>
                        <a:rPr lang="es-ES" sz="1200" b="0" kern="50" baseline="0" dirty="0" smtClean="0">
                          <a:effectLst/>
                        </a:rPr>
                        <a:t> </a:t>
                      </a:r>
                      <a:r>
                        <a:rPr lang="es-ES" sz="1200" b="0" kern="50" dirty="0" smtClean="0">
                          <a:effectLst/>
                        </a:rPr>
                        <a:t>producción del </a:t>
                      </a:r>
                      <a:r>
                        <a:rPr lang="es-ES" sz="1200" b="0" kern="50" dirty="0">
                          <a:effectLst/>
                        </a:rPr>
                        <a:t>Festival Centro 2016, que se llevará a cabo entre el 11 y el 17 de enero de 2016</a:t>
                      </a:r>
                      <a:endParaRPr lang="es-ES_tradnl" sz="1200" b="0" kern="50" dirty="0">
                        <a:effectLst/>
                        <a:latin typeface="+mn-lt"/>
                        <a:ea typeface="DejaVu Sans" charset="0"/>
                      </a:endParaRPr>
                    </a:p>
                  </a:txBody>
                  <a:tcPr marL="68580" marR="68580" marT="0" marB="0" anchor="ctr"/>
                </a:tc>
                <a:tc>
                  <a:txBody>
                    <a:bodyPr/>
                    <a:lstStyle/>
                    <a:p>
                      <a:pPr marR="27940" algn="r">
                        <a:spcAft>
                          <a:spcPts val="0"/>
                        </a:spcAft>
                      </a:pPr>
                      <a:r>
                        <a:rPr lang="es-ES" sz="1200" b="0" kern="50" dirty="0">
                          <a:effectLst/>
                        </a:rPr>
                        <a:t>5 de enero de 2016</a:t>
                      </a:r>
                      <a:endParaRPr lang="es-ES_tradnl" sz="1200" b="0" kern="50" dirty="0">
                        <a:effectLst/>
                        <a:latin typeface="+mn-lt"/>
                        <a:ea typeface="DejaVu Sans" charset="0"/>
                      </a:endParaRPr>
                    </a:p>
                  </a:txBody>
                  <a:tcPr marL="68580" marR="68580" marT="0" marB="0" anchor="ctr"/>
                </a:tc>
              </a:tr>
              <a:tr h="361136">
                <a:tc>
                  <a:txBody>
                    <a:bodyPr/>
                    <a:lstStyle/>
                    <a:p>
                      <a:pPr marR="27940" algn="just">
                        <a:spcAft>
                          <a:spcPts val="0"/>
                        </a:spcAft>
                      </a:pPr>
                      <a:r>
                        <a:rPr lang="es-ES" sz="1200" b="0" kern="50" dirty="0">
                          <a:effectLst/>
                        </a:rPr>
                        <a:t>Contratar el mantenimiento de los vehículos</a:t>
                      </a:r>
                      <a:endParaRPr lang="es-ES_tradnl" sz="1200" b="0" kern="50" dirty="0">
                        <a:effectLst/>
                        <a:latin typeface="+mn-lt"/>
                        <a:ea typeface="DejaVu Sans" charset="0"/>
                      </a:endParaRPr>
                    </a:p>
                  </a:txBody>
                  <a:tcPr marL="68580" marR="68580" marT="0" marB="0" anchor="ctr"/>
                </a:tc>
                <a:tc>
                  <a:txBody>
                    <a:bodyPr/>
                    <a:lstStyle/>
                    <a:p>
                      <a:pPr marR="27940" algn="r">
                        <a:spcAft>
                          <a:spcPts val="0"/>
                        </a:spcAft>
                      </a:pPr>
                      <a:r>
                        <a:rPr lang="es-ES" sz="1200" b="0" kern="50" dirty="0">
                          <a:effectLst/>
                        </a:rPr>
                        <a:t>Enero de 2016</a:t>
                      </a:r>
                      <a:endParaRPr lang="es-ES_tradnl" sz="1200" b="0" kern="50" dirty="0">
                        <a:effectLst/>
                        <a:latin typeface="+mn-lt"/>
                        <a:ea typeface="DejaVu Sans" charset="0"/>
                      </a:endParaRPr>
                    </a:p>
                  </a:txBody>
                  <a:tcPr marL="68580" marR="68580" marT="0" marB="0" anchor="ctr"/>
                </a:tc>
              </a:tr>
              <a:tr h="361136">
                <a:tc>
                  <a:txBody>
                    <a:bodyPr/>
                    <a:lstStyle/>
                    <a:p>
                      <a:pPr marR="27940">
                        <a:spcAft>
                          <a:spcPts val="0"/>
                        </a:spcAft>
                      </a:pPr>
                      <a:r>
                        <a:rPr lang="es-ES" sz="1200" b="0" kern="50" dirty="0" smtClean="0">
                          <a:effectLst/>
                        </a:rPr>
                        <a:t>Suscripción de </a:t>
                      </a:r>
                      <a:r>
                        <a:rPr lang="es-ES" sz="1200" b="0" kern="50" dirty="0">
                          <a:effectLst/>
                        </a:rPr>
                        <a:t>contratos de prestación de servicios en el mes de enero de 2016 de los contratistas que apoyan la labor misional y administrativa</a:t>
                      </a:r>
                      <a:endParaRPr lang="es-ES_tradnl" sz="1200" b="0" kern="50" dirty="0">
                        <a:effectLst/>
                        <a:latin typeface="+mn-lt"/>
                        <a:ea typeface="DejaVu Sans" charset="0"/>
                      </a:endParaRPr>
                    </a:p>
                  </a:txBody>
                  <a:tcPr marL="68580" marR="68580" marT="0" marB="0" anchor="ctr"/>
                </a:tc>
                <a:tc>
                  <a:txBody>
                    <a:bodyPr/>
                    <a:lstStyle/>
                    <a:p>
                      <a:pPr marR="27940" algn="r">
                        <a:spcAft>
                          <a:spcPts val="0"/>
                        </a:spcAft>
                      </a:pPr>
                      <a:r>
                        <a:rPr lang="es-ES" sz="1200" b="0" kern="50" dirty="0" smtClean="0">
                          <a:effectLst/>
                        </a:rPr>
                        <a:t>Enero </a:t>
                      </a:r>
                      <a:r>
                        <a:rPr lang="es-ES" sz="1200" b="0" kern="50" dirty="0">
                          <a:effectLst/>
                        </a:rPr>
                        <a:t>de 2016</a:t>
                      </a:r>
                      <a:endParaRPr lang="es-ES_tradnl" sz="1200" b="0" kern="50" dirty="0">
                        <a:effectLst/>
                        <a:latin typeface="+mn-lt"/>
                        <a:ea typeface="DejaVu Sans" charset="0"/>
                      </a:endParaRPr>
                    </a:p>
                  </a:txBody>
                  <a:tcPr marL="68580" marR="68580" marT="0" marB="0" anchor="ctr"/>
                </a:tc>
              </a:tr>
              <a:tr h="361136">
                <a:tc>
                  <a:txBody>
                    <a:bodyPr/>
                    <a:lstStyle/>
                    <a:p>
                      <a:pPr marR="27940">
                        <a:spcAft>
                          <a:spcPts val="0"/>
                        </a:spcAft>
                      </a:pPr>
                      <a:r>
                        <a:rPr lang="es-ES_tradnl" sz="1200" b="0" kern="50" dirty="0" smtClean="0">
                          <a:effectLst/>
                          <a:latin typeface="+mn-lt"/>
                          <a:ea typeface="DejaVu Sans" charset="0"/>
                        </a:rPr>
                        <a:t>Participar en la convocatoria para acceder a los recursos LEP para el reforzamiento</a:t>
                      </a:r>
                      <a:r>
                        <a:rPr lang="es-ES_tradnl" sz="1200" b="0" kern="50" baseline="0" dirty="0" smtClean="0">
                          <a:effectLst/>
                          <a:latin typeface="+mn-lt"/>
                          <a:ea typeface="DejaVu Sans" charset="0"/>
                        </a:rPr>
                        <a:t> estructural de la sede principal</a:t>
                      </a:r>
                      <a:endParaRPr lang="es-ES_tradnl" sz="1200" b="0" kern="50" dirty="0">
                        <a:effectLst/>
                        <a:latin typeface="+mn-lt"/>
                        <a:ea typeface="DejaVu Sans" charset="0"/>
                      </a:endParaRPr>
                    </a:p>
                  </a:txBody>
                  <a:tcPr marL="68580" marR="68580" marT="0" marB="0" anchor="ctr"/>
                </a:tc>
                <a:tc>
                  <a:txBody>
                    <a:bodyPr/>
                    <a:lstStyle/>
                    <a:p>
                      <a:pPr marR="27940" algn="r">
                        <a:spcAft>
                          <a:spcPts val="0"/>
                        </a:spcAft>
                      </a:pPr>
                      <a:r>
                        <a:rPr lang="es-ES_tradnl" sz="1200" b="0" kern="50" dirty="0" smtClean="0">
                          <a:effectLst/>
                          <a:latin typeface="+mn-lt"/>
                          <a:ea typeface="DejaVu Sans" charset="0"/>
                        </a:rPr>
                        <a:t>Enero de 2015</a:t>
                      </a:r>
                      <a:endParaRPr lang="es-ES_tradnl" sz="1200" b="0" kern="50" dirty="0">
                        <a:effectLst/>
                        <a:latin typeface="+mn-lt"/>
                        <a:ea typeface="DejaVu Sans" charset="0"/>
                      </a:endParaRPr>
                    </a:p>
                  </a:txBody>
                  <a:tcPr marL="68580" marR="68580" marT="0" marB="0" anchor="ctr"/>
                </a:tc>
              </a:tr>
              <a:tr h="361136">
                <a:tc>
                  <a:txBody>
                    <a:bodyPr/>
                    <a:lstStyle/>
                    <a:p>
                      <a:pPr marR="27940">
                        <a:spcAft>
                          <a:spcPts val="0"/>
                        </a:spcAft>
                      </a:pPr>
                      <a:r>
                        <a:rPr lang="es-ES" sz="1200" b="0" kern="50" dirty="0">
                          <a:effectLst/>
                        </a:rPr>
                        <a:t>Elaboración de cartillas y lanzamiento de las convocatorias de la Gerencia de Producción, y </a:t>
                      </a:r>
                      <a:r>
                        <a:rPr lang="es-ES" sz="1200" b="0" kern="50" dirty="0" smtClean="0">
                          <a:effectLst/>
                        </a:rPr>
                        <a:t>sus </a:t>
                      </a:r>
                      <a:r>
                        <a:rPr lang="es-ES" sz="1200" b="0" kern="50" dirty="0">
                          <a:effectLst/>
                        </a:rPr>
                        <a:t>correspondientes jurados</a:t>
                      </a:r>
                      <a:endParaRPr lang="es-ES_tradnl" sz="1200" b="0" kern="50" dirty="0">
                        <a:effectLst/>
                        <a:latin typeface="+mn-lt"/>
                        <a:ea typeface="DejaVu Sans" charset="0"/>
                      </a:endParaRPr>
                    </a:p>
                  </a:txBody>
                  <a:tcPr marL="68580" marR="68580" marT="0" marB="0" anchor="ctr"/>
                </a:tc>
                <a:tc>
                  <a:txBody>
                    <a:bodyPr/>
                    <a:lstStyle/>
                    <a:p>
                      <a:pPr marR="27940" algn="r">
                        <a:spcAft>
                          <a:spcPts val="0"/>
                        </a:spcAft>
                      </a:pPr>
                      <a:r>
                        <a:rPr lang="es-ES" sz="1200" b="0" kern="50" dirty="0">
                          <a:effectLst/>
                        </a:rPr>
                        <a:t>15 de febrero de 2016</a:t>
                      </a:r>
                      <a:endParaRPr lang="es-ES_tradnl" sz="1200" b="0" kern="50" dirty="0">
                        <a:effectLst/>
                        <a:latin typeface="+mn-lt"/>
                        <a:ea typeface="DejaVu Sans" charset="0"/>
                      </a:endParaRPr>
                    </a:p>
                  </a:txBody>
                  <a:tcPr marL="68580" marR="68580" marT="0" marB="0" anchor="ctr"/>
                </a:tc>
              </a:tr>
              <a:tr h="276446">
                <a:tc>
                  <a:txBody>
                    <a:bodyPr/>
                    <a:lstStyle/>
                    <a:p>
                      <a:pPr marR="27940">
                        <a:spcAft>
                          <a:spcPts val="0"/>
                        </a:spcAft>
                      </a:pPr>
                      <a:r>
                        <a:rPr lang="es-ES" sz="1200" b="0" kern="50" dirty="0">
                          <a:effectLst/>
                        </a:rPr>
                        <a:t>Adicionar el contrato de servicio de vigilancia</a:t>
                      </a:r>
                      <a:endParaRPr lang="es-ES_tradnl" sz="1200" b="0" kern="50" dirty="0">
                        <a:effectLst/>
                        <a:latin typeface="+mn-lt"/>
                        <a:ea typeface="DejaVu Sans" charset="0"/>
                      </a:endParaRPr>
                    </a:p>
                  </a:txBody>
                  <a:tcPr marL="68580" marR="68580" marT="0" marB="0" anchor="ctr"/>
                </a:tc>
                <a:tc>
                  <a:txBody>
                    <a:bodyPr/>
                    <a:lstStyle/>
                    <a:p>
                      <a:pPr marR="27940" algn="r">
                        <a:spcAft>
                          <a:spcPts val="0"/>
                        </a:spcAft>
                      </a:pPr>
                      <a:r>
                        <a:rPr lang="es-ES" sz="1200" b="0" kern="50" dirty="0">
                          <a:effectLst/>
                        </a:rPr>
                        <a:t>26 de enero de 2016</a:t>
                      </a:r>
                      <a:endParaRPr lang="es-ES_tradnl" sz="1200" b="0" kern="50" dirty="0">
                        <a:effectLst/>
                        <a:latin typeface="+mn-lt"/>
                        <a:ea typeface="DejaVu Sans" charset="0"/>
                      </a:endParaRPr>
                    </a:p>
                  </a:txBody>
                  <a:tcPr marL="68580" marR="68580" marT="0" marB="0" anchor="ctr"/>
                </a:tc>
              </a:tr>
              <a:tr h="432194">
                <a:tc>
                  <a:txBody>
                    <a:bodyPr/>
                    <a:lstStyle/>
                    <a:p>
                      <a:pPr marR="27940">
                        <a:spcAft>
                          <a:spcPts val="0"/>
                        </a:spcAft>
                      </a:pPr>
                      <a:r>
                        <a:rPr lang="es-ES" sz="1200" b="0" kern="50" dirty="0">
                          <a:effectLst/>
                        </a:rPr>
                        <a:t>Suscribir en el mes de febrero un nuevo contrato de producción para el desarrollo de los programas de </a:t>
                      </a:r>
                      <a:r>
                        <a:rPr lang="es-ES" sz="1200" b="0" kern="50" dirty="0" smtClean="0">
                          <a:effectLst/>
                        </a:rPr>
                        <a:t>las</a:t>
                      </a:r>
                      <a:r>
                        <a:rPr lang="es-ES" sz="1200" b="0" kern="50" baseline="0" dirty="0" smtClean="0">
                          <a:effectLst/>
                        </a:rPr>
                        <a:t> gerencias de artes plásticas y de producción</a:t>
                      </a:r>
                      <a:endParaRPr lang="es-ES_tradnl" sz="1200" b="0" kern="50" dirty="0">
                        <a:effectLst/>
                        <a:latin typeface="+mn-lt"/>
                        <a:ea typeface="DejaVu Sans" charset="0"/>
                      </a:endParaRPr>
                    </a:p>
                  </a:txBody>
                  <a:tcPr marL="68580" marR="68580" marT="0" marB="0" anchor="ctr"/>
                </a:tc>
                <a:tc>
                  <a:txBody>
                    <a:bodyPr/>
                    <a:lstStyle/>
                    <a:p>
                      <a:pPr marR="27940" algn="r">
                        <a:spcAft>
                          <a:spcPts val="0"/>
                        </a:spcAft>
                      </a:pPr>
                      <a:r>
                        <a:rPr lang="es-ES" sz="1200" b="0" kern="50" dirty="0">
                          <a:effectLst/>
                        </a:rPr>
                        <a:t>28 de febrero de 2016</a:t>
                      </a:r>
                      <a:endParaRPr lang="es-ES_tradnl" sz="1200" b="0" kern="50" dirty="0">
                        <a:effectLst/>
                        <a:latin typeface="+mn-lt"/>
                        <a:ea typeface="DejaVu Sans" charset="0"/>
                      </a:endParaRPr>
                    </a:p>
                  </a:txBody>
                  <a:tcPr marL="68580" marR="68580" marT="0" marB="0" anchor="ctr"/>
                </a:tc>
              </a:tr>
              <a:tr h="215878">
                <a:tc>
                  <a:txBody>
                    <a:bodyPr/>
                    <a:lstStyle/>
                    <a:p>
                      <a:pPr marR="27940">
                        <a:spcAft>
                          <a:spcPts val="0"/>
                        </a:spcAft>
                      </a:pPr>
                      <a:r>
                        <a:rPr lang="es-ES" sz="1200" b="0" kern="50" dirty="0">
                          <a:effectLst/>
                        </a:rPr>
                        <a:t>Contratar el servicio de aseo y cafetería</a:t>
                      </a:r>
                      <a:endParaRPr lang="es-ES_tradnl" sz="1200" b="0" kern="50" dirty="0">
                        <a:effectLst/>
                        <a:latin typeface="+mn-lt"/>
                        <a:ea typeface="DejaVu Sans" charset="0"/>
                      </a:endParaRPr>
                    </a:p>
                  </a:txBody>
                  <a:tcPr marL="68580" marR="68580" marT="0" marB="0" anchor="ctr"/>
                </a:tc>
                <a:tc>
                  <a:txBody>
                    <a:bodyPr/>
                    <a:lstStyle/>
                    <a:p>
                      <a:pPr marR="27940" algn="r">
                        <a:spcAft>
                          <a:spcPts val="0"/>
                        </a:spcAft>
                      </a:pPr>
                      <a:r>
                        <a:rPr lang="es-ES" sz="1200" b="0" kern="50" dirty="0">
                          <a:effectLst/>
                        </a:rPr>
                        <a:t>25 de febrero de 2016</a:t>
                      </a:r>
                      <a:endParaRPr lang="es-ES_tradnl" sz="1200" b="0" kern="50" dirty="0">
                        <a:effectLst/>
                        <a:latin typeface="+mn-lt"/>
                        <a:ea typeface="DejaVu Sans" charset="0"/>
                      </a:endParaRPr>
                    </a:p>
                  </a:txBody>
                  <a:tcPr marL="68580" marR="68580" marT="0" marB="0" anchor="ctr"/>
                </a:tc>
              </a:tr>
              <a:tr h="432194">
                <a:tc>
                  <a:txBody>
                    <a:bodyPr/>
                    <a:lstStyle/>
                    <a:p>
                      <a:pPr marR="27940">
                        <a:spcAft>
                          <a:spcPts val="0"/>
                        </a:spcAft>
                      </a:pPr>
                      <a:r>
                        <a:rPr lang="es-ES" sz="1200" b="0" kern="50" dirty="0">
                          <a:effectLst/>
                        </a:rPr>
                        <a:t>Elaboración de cartillas y lanzamiento de las convocatorias de la Gerencia de Artes Plásticas y Visuales</a:t>
                      </a:r>
                      <a:endParaRPr lang="es-ES_tradnl" sz="1200" b="0" kern="50" dirty="0">
                        <a:effectLst/>
                        <a:latin typeface="+mn-lt"/>
                        <a:ea typeface="DejaVu Sans" charset="0"/>
                      </a:endParaRPr>
                    </a:p>
                  </a:txBody>
                  <a:tcPr marL="68580" marR="68580" marT="0" marB="0" anchor="ctr"/>
                </a:tc>
                <a:tc>
                  <a:txBody>
                    <a:bodyPr/>
                    <a:lstStyle/>
                    <a:p>
                      <a:pPr marR="27940" algn="r">
                        <a:spcAft>
                          <a:spcPts val="0"/>
                        </a:spcAft>
                      </a:pPr>
                      <a:r>
                        <a:rPr lang="es-ES" sz="1200" b="0" kern="50" dirty="0">
                          <a:effectLst/>
                        </a:rPr>
                        <a:t>15 de marzo de 2016</a:t>
                      </a:r>
                      <a:endParaRPr lang="es-ES_tradnl" sz="1200" b="0" kern="50" dirty="0">
                        <a:effectLst/>
                        <a:latin typeface="+mn-lt"/>
                        <a:ea typeface="DejaVu Sans" charset="0"/>
                      </a:endParaRPr>
                    </a:p>
                  </a:txBody>
                  <a:tcPr marL="68580" marR="68580" marT="0" marB="0" anchor="ctr"/>
                </a:tc>
              </a:tr>
              <a:tr h="216097">
                <a:tc>
                  <a:txBody>
                    <a:bodyPr/>
                    <a:lstStyle/>
                    <a:p>
                      <a:pPr marR="27940">
                        <a:spcAft>
                          <a:spcPts val="0"/>
                        </a:spcAft>
                      </a:pPr>
                      <a:r>
                        <a:rPr lang="es-ES" sz="1200" b="0" kern="50" dirty="0">
                          <a:effectLst/>
                        </a:rPr>
                        <a:t>Contratar los seguros de la entidad</a:t>
                      </a:r>
                      <a:endParaRPr lang="es-ES_tradnl" sz="1200" b="0" kern="50" dirty="0">
                        <a:effectLst/>
                        <a:latin typeface="+mn-lt"/>
                        <a:ea typeface="DejaVu Sans" charset="0"/>
                      </a:endParaRPr>
                    </a:p>
                  </a:txBody>
                  <a:tcPr marL="68580" marR="68580" marT="0" marB="0"/>
                </a:tc>
                <a:tc>
                  <a:txBody>
                    <a:bodyPr/>
                    <a:lstStyle/>
                    <a:p>
                      <a:pPr marR="27940" algn="r">
                        <a:spcAft>
                          <a:spcPts val="0"/>
                        </a:spcAft>
                      </a:pPr>
                      <a:r>
                        <a:rPr lang="es-ES" sz="1200" b="0" kern="50" dirty="0">
                          <a:effectLst/>
                        </a:rPr>
                        <a:t>18 de abril de 2016</a:t>
                      </a:r>
                      <a:endParaRPr lang="es-ES_tradnl" sz="1200" b="0" kern="50" dirty="0">
                        <a:effectLst/>
                        <a:latin typeface="+mn-lt"/>
                        <a:ea typeface="DejaVu Sans" charset="0"/>
                      </a:endParaRPr>
                    </a:p>
                  </a:txBody>
                  <a:tcPr marL="68580" marR="68580" marT="0" marB="0" anchor="ctr"/>
                </a:tc>
              </a:tr>
            </a:tbl>
          </a:graphicData>
        </a:graphic>
      </p:graphicFrame>
      <p:sp>
        <p:nvSpPr>
          <p:cNvPr id="5" name="Rectangle 1"/>
          <p:cNvSpPr>
            <a:spLocks noChangeArrowheads="1"/>
          </p:cNvSpPr>
          <p:nvPr/>
        </p:nvSpPr>
        <p:spPr bwMode="auto">
          <a:xfrm>
            <a:off x="323528" y="1484784"/>
            <a:ext cx="8352928" cy="12003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s-ES_tradnl" altLang="es-ES_tradnl" dirty="0"/>
              <a:t>Las acciones que la entidad debe realizar en los primeros meses de 2016, y que por su importancia podrían generar una situación problemática de no ser tratadas oportunamente, están relacionadas con:</a:t>
            </a:r>
          </a:p>
          <a:p>
            <a:pPr marL="0" marR="0" lvl="0" indent="0" algn="l" defTabSz="914400" rtl="0" eaLnBrk="0" fontAlgn="base" latinLnBrk="0" hangingPunct="0">
              <a:lnSpc>
                <a:spcPct val="100000"/>
              </a:lnSpc>
              <a:spcBef>
                <a:spcPct val="0"/>
              </a:spcBef>
              <a:spcAft>
                <a:spcPct val="0"/>
              </a:spcAft>
              <a:buClrTx/>
              <a:buSzTx/>
              <a:buFontTx/>
              <a:buNone/>
              <a:tabLst/>
            </a:pPr>
            <a:endParaRPr lang="es-ES_tradnl" altLang="es-ES_tradnl" dirty="0"/>
          </a:p>
        </p:txBody>
      </p:sp>
    </p:spTree>
    <p:extLst>
      <p:ext uri="{BB962C8B-B14F-4D97-AF65-F5344CB8AC3E}">
        <p14:creationId xmlns:p14="http://schemas.microsoft.com/office/powerpoint/2010/main" xmlns="" val="6674543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 CuadroTexto"/>
          <p:cNvSpPr txBox="1"/>
          <p:nvPr/>
        </p:nvSpPr>
        <p:spPr>
          <a:xfrm>
            <a:off x="3635896" y="519063"/>
            <a:ext cx="5328592" cy="830997"/>
          </a:xfrm>
          <a:prstGeom prst="rect">
            <a:avLst/>
          </a:prstGeom>
          <a:noFill/>
        </p:spPr>
        <p:txBody>
          <a:bodyPr wrap="square">
            <a:spAutoFit/>
          </a:bodyPr>
          <a:lstStyle/>
          <a:p>
            <a:pPr algn="ct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2400" b="1" dirty="0" smtClean="0">
                <a:solidFill>
                  <a:srgbClr val="993366"/>
                </a:solidFill>
                <a:effectLst>
                  <a:outerShdw blurRad="38100" dist="38100" dir="2700000" algn="tl">
                    <a:srgbClr val="000000">
                      <a:alpha val="43137"/>
                    </a:srgbClr>
                  </a:outerShdw>
                </a:effectLst>
              </a:rPr>
              <a:t>Líneas de acción</a:t>
            </a:r>
            <a:r>
              <a:rPr lang="es-ES" sz="2400" b="1" dirty="0">
                <a:solidFill>
                  <a:srgbClr val="993366"/>
                </a:solidFill>
                <a:effectLst>
                  <a:outerShdw blurRad="38100" dist="38100" dir="2700000" algn="tl">
                    <a:srgbClr val="000000">
                      <a:alpha val="43137"/>
                    </a:srgbClr>
                  </a:outerShdw>
                </a:effectLst>
              </a:rPr>
              <a:t> </a:t>
            </a:r>
            <a:r>
              <a:rPr lang="es-ES" sz="2400" b="1" dirty="0" smtClean="0">
                <a:solidFill>
                  <a:srgbClr val="993366"/>
                </a:solidFill>
                <a:effectLst>
                  <a:outerShdw blurRad="38100" dist="38100" dir="2700000" algn="tl">
                    <a:srgbClr val="000000">
                      <a:alpha val="43137"/>
                    </a:srgbClr>
                  </a:outerShdw>
                </a:effectLst>
              </a:rPr>
              <a:t>asociadas a los procesos misionales</a:t>
            </a:r>
            <a:endParaRPr lang="es-ES" sz="1400" b="1" dirty="0">
              <a:solidFill>
                <a:srgbClr val="993366"/>
              </a:solidFill>
              <a:effectLst>
                <a:outerShdw blurRad="38100" dist="38100" dir="2700000" algn="tl">
                  <a:srgbClr val="000000">
                    <a:alpha val="43137"/>
                  </a:srgbClr>
                </a:outerShdw>
              </a:effectLst>
            </a:endParaRPr>
          </a:p>
        </p:txBody>
      </p:sp>
      <p:sp>
        <p:nvSpPr>
          <p:cNvPr id="3" name="Elipse 2"/>
          <p:cNvSpPr/>
          <p:nvPr/>
        </p:nvSpPr>
        <p:spPr>
          <a:xfrm>
            <a:off x="5868144" y="4255331"/>
            <a:ext cx="1872208" cy="1368152"/>
          </a:xfrm>
          <a:prstGeom prst="ellipse">
            <a:avLst/>
          </a:prstGeom>
          <a:solidFill>
            <a:srgbClr val="FFC000">
              <a:alpha val="29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100" dirty="0">
                <a:solidFill>
                  <a:schemeClr val="tx1"/>
                </a:solidFill>
              </a:rPr>
              <a:t>Biblioteca especializada en historia política de Colombia</a:t>
            </a:r>
          </a:p>
        </p:txBody>
      </p:sp>
      <p:sp>
        <p:nvSpPr>
          <p:cNvPr id="4" name="Elipse 3"/>
          <p:cNvSpPr/>
          <p:nvPr/>
        </p:nvSpPr>
        <p:spPr>
          <a:xfrm>
            <a:off x="6660232" y="3212710"/>
            <a:ext cx="1872208" cy="1368152"/>
          </a:xfrm>
          <a:prstGeom prst="ellipse">
            <a:avLst/>
          </a:prstGeom>
          <a:solidFill>
            <a:srgbClr val="FFC000">
              <a:alpha val="29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100" dirty="0">
                <a:solidFill>
                  <a:schemeClr val="tx1"/>
                </a:solidFill>
              </a:rPr>
              <a:t>Eventos académicos y de debate</a:t>
            </a:r>
          </a:p>
        </p:txBody>
      </p:sp>
      <p:sp>
        <p:nvSpPr>
          <p:cNvPr id="5" name="Elipse 4"/>
          <p:cNvSpPr/>
          <p:nvPr/>
        </p:nvSpPr>
        <p:spPr>
          <a:xfrm>
            <a:off x="179512" y="5409220"/>
            <a:ext cx="1584176" cy="828092"/>
          </a:xfrm>
          <a:prstGeom prst="ellipse">
            <a:avLst/>
          </a:prstGeom>
          <a:solidFill>
            <a:srgbClr val="FF0000">
              <a:alpha val="17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000" dirty="0" smtClean="0">
                <a:solidFill>
                  <a:schemeClr val="tx1"/>
                </a:solidFill>
              </a:rPr>
              <a:t>Corredor cultural del Centro / </a:t>
            </a:r>
          </a:p>
          <a:p>
            <a:pPr algn="ctr"/>
            <a:r>
              <a:rPr lang="es-CO" sz="1000" dirty="0" smtClean="0">
                <a:solidFill>
                  <a:schemeClr val="tx1"/>
                </a:solidFill>
              </a:rPr>
              <a:t>Carrera 7</a:t>
            </a:r>
            <a:endParaRPr lang="es-CO" sz="1000" dirty="0">
              <a:solidFill>
                <a:schemeClr val="tx1"/>
              </a:solidFill>
            </a:endParaRPr>
          </a:p>
        </p:txBody>
      </p:sp>
      <p:sp>
        <p:nvSpPr>
          <p:cNvPr id="6" name="Elipse 5"/>
          <p:cNvSpPr/>
          <p:nvPr/>
        </p:nvSpPr>
        <p:spPr>
          <a:xfrm>
            <a:off x="1043608" y="5913276"/>
            <a:ext cx="1584176" cy="828092"/>
          </a:xfrm>
          <a:prstGeom prst="ellipse">
            <a:avLst/>
          </a:prstGeom>
          <a:solidFill>
            <a:srgbClr val="FF0000">
              <a:alpha val="17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000" dirty="0" smtClean="0">
                <a:solidFill>
                  <a:schemeClr val="tx1"/>
                </a:solidFill>
              </a:rPr>
              <a:t>Encuentros interculturales</a:t>
            </a:r>
            <a:endParaRPr lang="es-CO" sz="1000" dirty="0">
              <a:solidFill>
                <a:schemeClr val="tx1"/>
              </a:solidFill>
            </a:endParaRPr>
          </a:p>
        </p:txBody>
      </p:sp>
      <p:sp>
        <p:nvSpPr>
          <p:cNvPr id="7" name="Elipse 6"/>
          <p:cNvSpPr/>
          <p:nvPr/>
        </p:nvSpPr>
        <p:spPr>
          <a:xfrm>
            <a:off x="611560" y="3212976"/>
            <a:ext cx="1872208" cy="1368152"/>
          </a:xfrm>
          <a:prstGeom prst="ellipse">
            <a:avLst/>
          </a:prstGeom>
          <a:solidFill>
            <a:srgbClr val="FFC000">
              <a:alpha val="29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100" dirty="0" smtClean="0">
                <a:solidFill>
                  <a:schemeClr val="tx1"/>
                </a:solidFill>
              </a:rPr>
              <a:t>Artes plásticas y visuales</a:t>
            </a:r>
            <a:endParaRPr lang="es-CO" sz="1100" dirty="0">
              <a:solidFill>
                <a:schemeClr val="tx1"/>
              </a:solidFill>
            </a:endParaRPr>
          </a:p>
        </p:txBody>
      </p:sp>
      <p:sp>
        <p:nvSpPr>
          <p:cNvPr id="8" name="Elipse 7"/>
          <p:cNvSpPr/>
          <p:nvPr/>
        </p:nvSpPr>
        <p:spPr>
          <a:xfrm>
            <a:off x="539552" y="1988840"/>
            <a:ext cx="1872208" cy="1368152"/>
          </a:xfrm>
          <a:prstGeom prst="ellipse">
            <a:avLst/>
          </a:prstGeom>
          <a:solidFill>
            <a:srgbClr val="FFC000">
              <a:alpha val="29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100" dirty="0" smtClean="0">
                <a:solidFill>
                  <a:schemeClr val="tx1"/>
                </a:solidFill>
              </a:rPr>
              <a:t>Programación artística</a:t>
            </a:r>
          </a:p>
          <a:p>
            <a:pPr algn="ctr"/>
            <a:r>
              <a:rPr lang="es-CO" sz="1100" dirty="0" smtClean="0">
                <a:solidFill>
                  <a:schemeClr val="tx1"/>
                </a:solidFill>
              </a:rPr>
              <a:t> (artes escénicas)</a:t>
            </a:r>
            <a:endParaRPr lang="es-CO" sz="1100" dirty="0">
              <a:solidFill>
                <a:schemeClr val="tx1"/>
              </a:solidFill>
            </a:endParaRPr>
          </a:p>
        </p:txBody>
      </p:sp>
      <p:sp>
        <p:nvSpPr>
          <p:cNvPr id="9" name="Elipse 8"/>
          <p:cNvSpPr/>
          <p:nvPr/>
        </p:nvSpPr>
        <p:spPr>
          <a:xfrm>
            <a:off x="2735796" y="4939407"/>
            <a:ext cx="1872208" cy="1368152"/>
          </a:xfrm>
          <a:prstGeom prst="ellipse">
            <a:avLst/>
          </a:prstGeom>
          <a:solidFill>
            <a:srgbClr val="FFC000">
              <a:alpha val="29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100" dirty="0">
                <a:solidFill>
                  <a:schemeClr val="tx1"/>
                </a:solidFill>
              </a:rPr>
              <a:t>Prácticas culturales y grupos poblacionales</a:t>
            </a:r>
          </a:p>
        </p:txBody>
      </p:sp>
      <p:sp>
        <p:nvSpPr>
          <p:cNvPr id="10" name="Elipse 9"/>
          <p:cNvSpPr/>
          <p:nvPr/>
        </p:nvSpPr>
        <p:spPr>
          <a:xfrm>
            <a:off x="4445986" y="4933611"/>
            <a:ext cx="1872208" cy="1368152"/>
          </a:xfrm>
          <a:prstGeom prst="ellipse">
            <a:avLst/>
          </a:prstGeom>
          <a:solidFill>
            <a:srgbClr val="FFC000">
              <a:alpha val="29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100" dirty="0">
                <a:solidFill>
                  <a:schemeClr val="tx1"/>
                </a:solidFill>
              </a:rPr>
              <a:t>Cultura festiva</a:t>
            </a:r>
          </a:p>
        </p:txBody>
      </p:sp>
      <p:sp>
        <p:nvSpPr>
          <p:cNvPr id="11" name="Elipse 10"/>
          <p:cNvSpPr/>
          <p:nvPr/>
        </p:nvSpPr>
        <p:spPr>
          <a:xfrm>
            <a:off x="6732240" y="1988840"/>
            <a:ext cx="1872208" cy="1368152"/>
          </a:xfrm>
          <a:prstGeom prst="ellipse">
            <a:avLst/>
          </a:prstGeom>
          <a:solidFill>
            <a:srgbClr val="FFC000">
              <a:alpha val="29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100" dirty="0">
                <a:solidFill>
                  <a:schemeClr val="tx1"/>
                </a:solidFill>
              </a:rPr>
              <a:t>Museo Gabriel García Márquez</a:t>
            </a:r>
          </a:p>
        </p:txBody>
      </p:sp>
      <p:pic>
        <p:nvPicPr>
          <p:cNvPr id="12" name="Picture 2" descr="FUGA-01"/>
          <p:cNvPicPr>
            <a:picLocks noChangeAspect="1" noChangeArrowheads="1"/>
          </p:cNvPicPr>
          <p:nvPr/>
        </p:nvPicPr>
        <p:blipFill>
          <a:blip r:embed="rId2" cstate="print"/>
          <a:srcRect/>
          <a:stretch>
            <a:fillRect/>
          </a:stretch>
        </p:blipFill>
        <p:spPr bwMode="auto">
          <a:xfrm>
            <a:off x="3095836" y="2627924"/>
            <a:ext cx="2952328" cy="1621611"/>
          </a:xfrm>
          <a:prstGeom prst="rect">
            <a:avLst/>
          </a:prstGeom>
          <a:noFill/>
          <a:ln w="9525">
            <a:noFill/>
            <a:miter lim="800000"/>
            <a:headEnd/>
            <a:tailEnd/>
          </a:ln>
        </p:spPr>
      </p:pic>
      <p:sp>
        <p:nvSpPr>
          <p:cNvPr id="14" name="Elipse 13"/>
          <p:cNvSpPr/>
          <p:nvPr/>
        </p:nvSpPr>
        <p:spPr>
          <a:xfrm>
            <a:off x="1331640" y="4255331"/>
            <a:ext cx="1872208" cy="1368152"/>
          </a:xfrm>
          <a:prstGeom prst="ellipse">
            <a:avLst/>
          </a:prstGeom>
          <a:solidFill>
            <a:srgbClr val="FFC000">
              <a:alpha val="29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100" dirty="0" smtClean="0">
                <a:solidFill>
                  <a:schemeClr val="tx1"/>
                </a:solidFill>
              </a:rPr>
              <a:t>Formación </a:t>
            </a:r>
            <a:r>
              <a:rPr lang="es-ES" sz="1100" dirty="0" smtClean="0">
                <a:solidFill>
                  <a:schemeClr val="tx1"/>
                </a:solidFill>
              </a:rPr>
              <a:t>artística y cultural</a:t>
            </a:r>
            <a:endParaRPr lang="es-CO" sz="1100" dirty="0">
              <a:solidFill>
                <a:schemeClr val="tx1"/>
              </a:solidFill>
            </a:endParaRPr>
          </a:p>
        </p:txBody>
      </p:sp>
    </p:spTree>
    <p:extLst>
      <p:ext uri="{BB962C8B-B14F-4D97-AF65-F5344CB8AC3E}">
        <p14:creationId xmlns:p14="http://schemas.microsoft.com/office/powerpoint/2010/main" xmlns="" val="8532403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1"/>
          <p:cNvSpPr/>
          <p:nvPr/>
        </p:nvSpPr>
        <p:spPr>
          <a:xfrm>
            <a:off x="3786182" y="500042"/>
            <a:ext cx="5178306" cy="830997"/>
          </a:xfrm>
          <a:prstGeom prst="rect">
            <a:avLst/>
          </a:prstGeom>
        </p:spPr>
        <p:txBody>
          <a:bodyPr wrap="square">
            <a:spAutoFit/>
          </a:bodyPr>
          <a:lstStyle/>
          <a:p>
            <a:pPr algn="ctr"/>
            <a:r>
              <a:rPr lang="es-CO" sz="2400" b="1" dirty="0" smtClean="0">
                <a:solidFill>
                  <a:schemeClr val="tx1">
                    <a:lumMod val="50000"/>
                    <a:lumOff val="50000"/>
                  </a:schemeClr>
                </a:solidFill>
                <a:effectLst>
                  <a:outerShdw blurRad="38100" dist="38100" dir="2700000" algn="tl">
                    <a:srgbClr val="000000">
                      <a:alpha val="43137"/>
                    </a:srgbClr>
                  </a:outerShdw>
                </a:effectLst>
              </a:rPr>
              <a:t>Grupos poblacionales y prácticas culturales</a:t>
            </a:r>
            <a:endParaRPr lang="es-CO" sz="2400" dirty="0"/>
          </a:p>
        </p:txBody>
      </p:sp>
      <p:sp>
        <p:nvSpPr>
          <p:cNvPr id="4" name="Rectángulo 3"/>
          <p:cNvSpPr/>
          <p:nvPr/>
        </p:nvSpPr>
        <p:spPr>
          <a:xfrm>
            <a:off x="467544" y="1484784"/>
            <a:ext cx="2016224" cy="307777"/>
          </a:xfrm>
          <a:prstGeom prst="rect">
            <a:avLst/>
          </a:prstGeom>
        </p:spPr>
        <p:txBody>
          <a:bodyPr wrap="square">
            <a:spAutoFit/>
          </a:bodyPr>
          <a:lstStyle/>
          <a:p>
            <a:r>
              <a:rPr lang="es-CO" sz="1400" b="1" dirty="0" smtClean="0">
                <a:latin typeface="Arial" panose="020B0604020202020204" pitchFamily="34" charset="0"/>
                <a:cs typeface="Arial" panose="020B0604020202020204" pitchFamily="34" charset="0"/>
              </a:rPr>
              <a:t>Grupos étnicos</a:t>
            </a:r>
          </a:p>
        </p:txBody>
      </p:sp>
      <p:sp>
        <p:nvSpPr>
          <p:cNvPr id="5" name="Rectángulo 4"/>
          <p:cNvSpPr/>
          <p:nvPr/>
        </p:nvSpPr>
        <p:spPr>
          <a:xfrm>
            <a:off x="3131840" y="1484784"/>
            <a:ext cx="2376264" cy="307777"/>
          </a:xfrm>
          <a:prstGeom prst="rect">
            <a:avLst/>
          </a:prstGeom>
        </p:spPr>
        <p:txBody>
          <a:bodyPr wrap="square">
            <a:spAutoFit/>
          </a:bodyPr>
          <a:lstStyle/>
          <a:p>
            <a:r>
              <a:rPr lang="es-CO" sz="1400" b="1" dirty="0" smtClean="0">
                <a:latin typeface="Arial" panose="020B0604020202020204" pitchFamily="34" charset="0"/>
                <a:cs typeface="Arial" panose="020B0604020202020204" pitchFamily="34" charset="0"/>
              </a:rPr>
              <a:t>Grupos sociales</a:t>
            </a:r>
            <a:endParaRPr lang="es-CO" sz="1400" dirty="0">
              <a:latin typeface="Arial" panose="020B0604020202020204" pitchFamily="34" charset="0"/>
              <a:cs typeface="Arial" panose="020B0604020202020204" pitchFamily="34" charset="0"/>
            </a:endParaRPr>
          </a:p>
        </p:txBody>
      </p:sp>
      <p:sp>
        <p:nvSpPr>
          <p:cNvPr id="6" name="Rectángulo 5"/>
          <p:cNvSpPr/>
          <p:nvPr/>
        </p:nvSpPr>
        <p:spPr>
          <a:xfrm>
            <a:off x="6228184" y="1484784"/>
            <a:ext cx="2376264" cy="307777"/>
          </a:xfrm>
          <a:prstGeom prst="rect">
            <a:avLst/>
          </a:prstGeom>
        </p:spPr>
        <p:txBody>
          <a:bodyPr wrap="square">
            <a:spAutoFit/>
          </a:bodyPr>
          <a:lstStyle/>
          <a:p>
            <a:r>
              <a:rPr lang="es-CO" sz="1400" b="1" dirty="0" smtClean="0">
                <a:latin typeface="Arial" panose="020B0604020202020204" pitchFamily="34" charset="0"/>
                <a:cs typeface="Arial" panose="020B0604020202020204" pitchFamily="34" charset="0"/>
              </a:rPr>
              <a:t>Grupos etarios</a:t>
            </a:r>
          </a:p>
        </p:txBody>
      </p:sp>
      <p:sp>
        <p:nvSpPr>
          <p:cNvPr id="7" name="Rectángulo 6"/>
          <p:cNvSpPr/>
          <p:nvPr/>
        </p:nvSpPr>
        <p:spPr>
          <a:xfrm>
            <a:off x="3419872" y="4993431"/>
            <a:ext cx="2232248" cy="307777"/>
          </a:xfrm>
          <a:prstGeom prst="rect">
            <a:avLst/>
          </a:prstGeom>
        </p:spPr>
        <p:txBody>
          <a:bodyPr wrap="square">
            <a:spAutoFit/>
          </a:bodyPr>
          <a:lstStyle/>
          <a:p>
            <a:r>
              <a:rPr lang="es-CO" sz="1400" b="1" dirty="0" smtClean="0">
                <a:latin typeface="Arial" panose="020B0604020202020204" pitchFamily="34" charset="0"/>
                <a:cs typeface="Arial" panose="020B0604020202020204" pitchFamily="34" charset="0"/>
              </a:rPr>
              <a:t>Prácticas culturales</a:t>
            </a:r>
          </a:p>
        </p:txBody>
      </p:sp>
      <p:graphicFrame>
        <p:nvGraphicFramePr>
          <p:cNvPr id="2" name="Diagrama 1"/>
          <p:cNvGraphicFramePr/>
          <p:nvPr>
            <p:extLst>
              <p:ext uri="{D42A27DB-BD31-4B8C-83A1-F6EECF244321}">
                <p14:modId xmlns:p14="http://schemas.microsoft.com/office/powerpoint/2010/main" xmlns="" val="1858442069"/>
              </p:ext>
            </p:extLst>
          </p:nvPr>
        </p:nvGraphicFramePr>
        <p:xfrm>
          <a:off x="179512" y="1916832"/>
          <a:ext cx="2736304" cy="21602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Diagrama 7"/>
          <p:cNvGraphicFramePr/>
          <p:nvPr>
            <p:extLst>
              <p:ext uri="{D42A27DB-BD31-4B8C-83A1-F6EECF244321}">
                <p14:modId xmlns:p14="http://schemas.microsoft.com/office/powerpoint/2010/main" xmlns="" val="1744743708"/>
              </p:ext>
            </p:extLst>
          </p:nvPr>
        </p:nvGraphicFramePr>
        <p:xfrm>
          <a:off x="2771800" y="1916832"/>
          <a:ext cx="3240360" cy="2736304"/>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graphicFrame>
        <p:nvGraphicFramePr>
          <p:cNvPr id="9" name="Diagrama 8"/>
          <p:cNvGraphicFramePr/>
          <p:nvPr>
            <p:extLst>
              <p:ext uri="{D42A27DB-BD31-4B8C-83A1-F6EECF244321}">
                <p14:modId xmlns:p14="http://schemas.microsoft.com/office/powerpoint/2010/main" xmlns="" val="3812251058"/>
              </p:ext>
            </p:extLst>
          </p:nvPr>
        </p:nvGraphicFramePr>
        <p:xfrm>
          <a:off x="5652120" y="1813616"/>
          <a:ext cx="3168352" cy="2263456"/>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graphicFrame>
        <p:nvGraphicFramePr>
          <p:cNvPr id="10" name="Diagrama 9"/>
          <p:cNvGraphicFramePr/>
          <p:nvPr>
            <p:extLst>
              <p:ext uri="{D42A27DB-BD31-4B8C-83A1-F6EECF244321}">
                <p14:modId xmlns:p14="http://schemas.microsoft.com/office/powerpoint/2010/main" xmlns="" val="409276606"/>
              </p:ext>
            </p:extLst>
          </p:nvPr>
        </p:nvGraphicFramePr>
        <p:xfrm>
          <a:off x="1403648" y="5229200"/>
          <a:ext cx="6096000" cy="1628800"/>
        </p:xfrm>
        <a:graphic>
          <a:graphicData uri="http://schemas.openxmlformats.org/drawingml/2006/diagram">
            <dgm:relIds xmlns:dgm="http://schemas.openxmlformats.org/drawingml/2006/diagram" xmlns:r="http://schemas.openxmlformats.org/officeDocument/2006/relationships" r:dm="rId14" r:lo="rId15" r:qs="rId16" r:cs="rId17"/>
          </a:graphicData>
        </a:graphic>
      </p:graphicFrame>
    </p:spTree>
    <p:extLst>
      <p:ext uri="{BB962C8B-B14F-4D97-AF65-F5344CB8AC3E}">
        <p14:creationId xmlns:p14="http://schemas.microsoft.com/office/powerpoint/2010/main" xmlns="" val="11188398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 CuadroTexto"/>
          <p:cNvSpPr txBox="1"/>
          <p:nvPr/>
        </p:nvSpPr>
        <p:spPr>
          <a:xfrm>
            <a:off x="3635896" y="519063"/>
            <a:ext cx="5328592" cy="461665"/>
          </a:xfrm>
          <a:prstGeom prst="rect">
            <a:avLst/>
          </a:prstGeom>
          <a:noFill/>
        </p:spPr>
        <p:txBody>
          <a:bodyPr wrap="square">
            <a:spAutoFit/>
          </a:bodyPr>
          <a:lstStyle/>
          <a:p>
            <a:pPr algn="ct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2400" b="1" dirty="0" smtClean="0">
                <a:solidFill>
                  <a:srgbClr val="993366"/>
                </a:solidFill>
                <a:effectLst>
                  <a:outerShdw blurRad="38100" dist="38100" dir="2700000" algn="tl">
                    <a:srgbClr val="000000">
                      <a:alpha val="43137"/>
                    </a:srgbClr>
                  </a:outerShdw>
                </a:effectLst>
              </a:rPr>
              <a:t>Mapa de procesos</a:t>
            </a:r>
            <a:endParaRPr lang="es-ES" sz="1400" b="1" dirty="0">
              <a:solidFill>
                <a:srgbClr val="993366"/>
              </a:solidFill>
              <a:effectLst>
                <a:outerShdw blurRad="38100" dist="38100" dir="2700000" algn="tl">
                  <a:srgbClr val="000000">
                    <a:alpha val="43137"/>
                  </a:srgbClr>
                </a:outerShdw>
              </a:effectLst>
            </a:endParaRPr>
          </a:p>
        </p:txBody>
      </p:sp>
      <p:pic>
        <p:nvPicPr>
          <p:cNvPr id="28" name="Imagen 27"/>
          <p:cNvPicPr>
            <a:picLocks noChangeAspect="1"/>
          </p:cNvPicPr>
          <p:nvPr/>
        </p:nvPicPr>
        <p:blipFill rotWithShape="1">
          <a:blip r:embed="rId2"/>
          <a:srcRect t="9827"/>
          <a:stretch/>
        </p:blipFill>
        <p:spPr>
          <a:xfrm>
            <a:off x="603159" y="1268760"/>
            <a:ext cx="8145305" cy="5520586"/>
          </a:xfrm>
          <a:prstGeom prst="rect">
            <a:avLst/>
          </a:prstGeom>
        </p:spPr>
      </p:pic>
    </p:spTree>
    <p:extLst>
      <p:ext uri="{BB962C8B-B14F-4D97-AF65-F5344CB8AC3E}">
        <p14:creationId xmlns:p14="http://schemas.microsoft.com/office/powerpoint/2010/main" xmlns="" val="11031529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323528" y="1412776"/>
            <a:ext cx="8352928" cy="1477328"/>
          </a:xfrm>
          <a:prstGeom prst="rect">
            <a:avLst/>
          </a:prstGeom>
        </p:spPr>
        <p:txBody>
          <a:bodyPr wrap="square">
            <a:spAutoFit/>
          </a:bodyPr>
          <a:lstStyle/>
          <a:p>
            <a:r>
              <a:rPr lang="es-ES_tradnl" b="1" dirty="0" smtClean="0"/>
              <a:t>Proceso: Fomento de prácticas</a:t>
            </a:r>
            <a:r>
              <a:rPr lang="es-ES" b="1" dirty="0" smtClean="0"/>
              <a:t> artísticas y culturales</a:t>
            </a:r>
            <a:endParaRPr lang="es-ES_tradnl" b="1" dirty="0" smtClean="0"/>
          </a:p>
          <a:p>
            <a:endParaRPr lang="es-ES_tradnl" dirty="0"/>
          </a:p>
          <a:p>
            <a:r>
              <a:rPr lang="es-ES_tradnl" dirty="0" smtClean="0"/>
              <a:t>Objetivo: Promover la formación</a:t>
            </a:r>
            <a:r>
              <a:rPr lang="es-ES" dirty="0" smtClean="0"/>
              <a:t>, creación, investigación y circulación</a:t>
            </a:r>
            <a:r>
              <a:rPr lang="es-ES_tradnl" dirty="0" smtClean="0"/>
              <a:t> del campo del arte, en </a:t>
            </a:r>
            <a:r>
              <a:rPr lang="es-ES_tradnl" dirty="0"/>
              <a:t>las </a:t>
            </a:r>
            <a:r>
              <a:rPr lang="es-ES" dirty="0" smtClean="0"/>
              <a:t>áreas </a:t>
            </a:r>
            <a:r>
              <a:rPr lang="es-ES_tradnl" dirty="0" smtClean="0"/>
              <a:t>de </a:t>
            </a:r>
            <a:r>
              <a:rPr lang="es-ES_tradnl" dirty="0"/>
              <a:t>artes </a:t>
            </a:r>
            <a:r>
              <a:rPr lang="es-ES_tradnl" dirty="0" smtClean="0"/>
              <a:t>plásticas</a:t>
            </a:r>
            <a:r>
              <a:rPr lang="es-ES" dirty="0" smtClean="0"/>
              <a:t> </a:t>
            </a:r>
            <a:r>
              <a:rPr lang="es-ES_tradnl" dirty="0" smtClean="0"/>
              <a:t>y visuales y artes escénicas y musicales, </a:t>
            </a:r>
            <a:r>
              <a:rPr lang="es-ES_tradnl" dirty="0"/>
              <a:t>y </a:t>
            </a:r>
            <a:r>
              <a:rPr lang="es-ES_tradnl" dirty="0" smtClean="0"/>
              <a:t>del campo de </a:t>
            </a:r>
            <a:r>
              <a:rPr lang="es-ES_tradnl" dirty="0"/>
              <a:t>las </a:t>
            </a:r>
            <a:r>
              <a:rPr lang="es-ES_tradnl" dirty="0" smtClean="0"/>
              <a:t>prácticas</a:t>
            </a:r>
            <a:r>
              <a:rPr lang="es-ES" dirty="0" smtClean="0"/>
              <a:t> culturales.</a:t>
            </a:r>
            <a:endParaRPr lang="es-ES_tradnl" dirty="0"/>
          </a:p>
        </p:txBody>
      </p:sp>
      <p:graphicFrame>
        <p:nvGraphicFramePr>
          <p:cNvPr id="6" name="Tabla 5"/>
          <p:cNvGraphicFramePr>
            <a:graphicFrameLocks noGrp="1"/>
          </p:cNvGraphicFramePr>
          <p:nvPr>
            <p:extLst>
              <p:ext uri="{D42A27DB-BD31-4B8C-83A1-F6EECF244321}">
                <p14:modId xmlns:p14="http://schemas.microsoft.com/office/powerpoint/2010/main" xmlns="" val="2139710712"/>
              </p:ext>
            </p:extLst>
          </p:nvPr>
        </p:nvGraphicFramePr>
        <p:xfrm>
          <a:off x="323528" y="2996952"/>
          <a:ext cx="8208913" cy="3688080"/>
        </p:xfrm>
        <a:graphic>
          <a:graphicData uri="http://schemas.openxmlformats.org/drawingml/2006/table">
            <a:tbl>
              <a:tblPr firstRow="1" bandRow="1">
                <a:tableStyleId>{5C22544A-7EE6-4342-B048-85BDC9FD1C3A}</a:tableStyleId>
              </a:tblPr>
              <a:tblGrid>
                <a:gridCol w="2016224"/>
                <a:gridCol w="1582204"/>
                <a:gridCol w="4610485"/>
              </a:tblGrid>
              <a:tr h="36002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_tradnl" sz="1400" b="0" dirty="0" smtClean="0"/>
                        <a:t>Productos del proceso</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_tradnl" sz="1400" b="0" dirty="0" smtClean="0"/>
                        <a:t>Proyectos de inversión FUGA</a:t>
                      </a:r>
                    </a:p>
                  </a:txBody>
                  <a:tcPr anchor="ctr"/>
                </a:tc>
                <a:tc>
                  <a:txBody>
                    <a:bodyPr/>
                    <a:lstStyle/>
                    <a:p>
                      <a:pPr algn="ctr"/>
                      <a:r>
                        <a:rPr lang="es-ES_tradnl" sz="1400" b="0" kern="1200" dirty="0" smtClean="0">
                          <a:solidFill>
                            <a:schemeClr val="lt1"/>
                          </a:solidFill>
                          <a:latin typeface="+mn-lt"/>
                          <a:ea typeface="+mn-ea"/>
                          <a:cs typeface="+mn-cs"/>
                        </a:rPr>
                        <a:t>Impactos</a:t>
                      </a:r>
                      <a:endParaRPr lang="es-ES_tradnl" sz="1400" b="0" kern="1200" dirty="0">
                        <a:solidFill>
                          <a:schemeClr val="lt1"/>
                        </a:solidFill>
                        <a:latin typeface="+mn-lt"/>
                        <a:ea typeface="+mn-ea"/>
                        <a:cs typeface="+mn-cs"/>
                      </a:endParaRPr>
                    </a:p>
                  </a:txBody>
                  <a:tcPr anchor="ctr"/>
                </a:tc>
              </a:tr>
              <a:tr h="370840">
                <a:tc>
                  <a:txBody>
                    <a:bodyPr/>
                    <a:lstStyle/>
                    <a:p>
                      <a:pPr marL="0" indent="0">
                        <a:buFontTx/>
                        <a:buNone/>
                      </a:pPr>
                      <a:r>
                        <a:rPr lang="es-ES_tradnl" sz="1400" b="0" dirty="0" smtClean="0"/>
                        <a:t>835 iniciativas artísticas</a:t>
                      </a:r>
                      <a:r>
                        <a:rPr lang="es-ES" sz="1400" b="0" dirty="0" smtClean="0"/>
                        <a:t> </a:t>
                      </a:r>
                      <a:r>
                        <a:rPr lang="es-ES_tradnl" sz="1400" b="0" dirty="0" smtClean="0"/>
                        <a:t>apoyadas en artes escénicas y musicales</a:t>
                      </a:r>
                      <a:r>
                        <a:rPr lang="es-ES" sz="1400" b="0" baseline="0" dirty="0" smtClean="0"/>
                        <a:t>.</a:t>
                      </a:r>
                    </a:p>
                  </a:txBody>
                  <a:tcPr anchor="ctr"/>
                </a:tc>
                <a:tc rowSpan="2">
                  <a:txBody>
                    <a:bodyPr/>
                    <a:lstStyle/>
                    <a:p>
                      <a:pPr marL="0" indent="0">
                        <a:buFontTx/>
                        <a:buNone/>
                      </a:pPr>
                      <a:r>
                        <a:rPr lang="es-ES" sz="1400" b="0" baseline="0" dirty="0" smtClean="0"/>
                        <a:t>656 – Realización de actividades artísticas y culturales</a:t>
                      </a:r>
                    </a:p>
                  </a:txBody>
                  <a:tcPr anchor="ct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400" b="0" kern="1200" dirty="0" smtClean="0">
                          <a:solidFill>
                            <a:schemeClr val="dk1"/>
                          </a:solidFill>
                          <a:latin typeface="+mn-lt"/>
                          <a:ea typeface="+mn-ea"/>
                          <a:cs typeface="+mn-cs"/>
                        </a:rPr>
                        <a:t>- Se han beneficiado, directa o indirectamente, más de 7.000 artistas que tuvieron la oportunidad de presentar y circular sus propuestas.</a:t>
                      </a:r>
                    </a:p>
                    <a:p>
                      <a:pPr marL="0" marR="0" indent="0" algn="l" defTabSz="914400" rtl="0" eaLnBrk="1" fontAlgn="auto" latinLnBrk="0" hangingPunct="1">
                        <a:lnSpc>
                          <a:spcPct val="100000"/>
                        </a:lnSpc>
                        <a:spcBef>
                          <a:spcPts val="0"/>
                        </a:spcBef>
                        <a:spcAft>
                          <a:spcPts val="0"/>
                        </a:spcAft>
                        <a:buClrTx/>
                        <a:buSzTx/>
                        <a:buFontTx/>
                        <a:buNone/>
                        <a:tabLst/>
                        <a:defRPr/>
                      </a:pPr>
                      <a:r>
                        <a:rPr lang="es-ES" sz="1400" b="0" kern="1200" dirty="0" smtClean="0">
                          <a:solidFill>
                            <a:schemeClr val="dk1"/>
                          </a:solidFill>
                          <a:latin typeface="+mn-lt"/>
                          <a:ea typeface="+mn-ea"/>
                          <a:cs typeface="+mn-cs"/>
                        </a:rPr>
                        <a:t>- Se promovió la inserción de 168 artistas de las artes plásticas en los circuitos internacionales, a través de exposiciones en Vietnam, Marruecos, Singapur, Israel, Australia, Turquía, Argentina, Perú, México, Alemania, Venezuela, Aruba y Brasil.</a:t>
                      </a:r>
                      <a:endParaRPr lang="es-ES_tradnl" sz="1400" b="0" kern="1200" dirty="0" smtClean="0">
                        <a:solidFill>
                          <a:schemeClr val="dk1"/>
                        </a:solidFill>
                        <a:latin typeface="+mn-lt"/>
                        <a:ea typeface="+mn-ea"/>
                        <a:cs typeface="+mn-cs"/>
                      </a:endParaRPr>
                    </a:p>
                  </a:txBody>
                  <a:tcPr anchor="ctr"/>
                </a:tc>
              </a:tr>
              <a:tr h="370840">
                <a:tc>
                  <a:txBody>
                    <a:bodyPr/>
                    <a:lstStyle/>
                    <a:p>
                      <a:r>
                        <a:rPr lang="es-ES" sz="1400" b="0" dirty="0" smtClean="0"/>
                        <a:t>278</a:t>
                      </a:r>
                      <a:r>
                        <a:rPr lang="es-ES_tradnl" sz="1400" b="0" dirty="0" smtClean="0"/>
                        <a:t> iniciativas artísticas</a:t>
                      </a:r>
                      <a:r>
                        <a:rPr lang="es-ES" sz="1400" b="0" dirty="0" smtClean="0"/>
                        <a:t> </a:t>
                      </a:r>
                      <a:r>
                        <a:rPr lang="es-ES_tradnl" sz="1400" b="0" dirty="0" smtClean="0"/>
                        <a:t>apoyadas en artes plásticas</a:t>
                      </a:r>
                      <a:endParaRPr lang="es-ES_tradnl" sz="1400" b="0" dirty="0"/>
                    </a:p>
                  </a:txBody>
                  <a:tcPr anchor="ctr"/>
                </a:tc>
                <a:tc vMerge="1">
                  <a:txBody>
                    <a:bodyPr/>
                    <a:lstStyle/>
                    <a:p>
                      <a:endParaRPr lang="es-ES_tradnl" sz="1400" b="0" dirty="0"/>
                    </a:p>
                  </a:txBody>
                  <a:tcPr anchor="ctr"/>
                </a:tc>
                <a:tc vMerge="1">
                  <a:txBody>
                    <a:bodyPr/>
                    <a:lstStyle/>
                    <a:p>
                      <a:endParaRPr lang="es-ES_tradnl" sz="1400" b="0" dirty="0"/>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400" b="0" baseline="0" dirty="0" smtClean="0"/>
                        <a:t>200 acciones de reconocimiento de las expresiones culturales de los diferentes grupos poblacionales</a:t>
                      </a:r>
                      <a:endParaRPr lang="es-ES_tradnl" sz="1400" b="0" dirty="0" smtClean="0"/>
                    </a:p>
                    <a:p>
                      <a:endParaRPr lang="es-ES_tradnl" sz="1400" b="0" dirty="0"/>
                    </a:p>
                  </a:txBody>
                  <a:tcPr anchor="ctr"/>
                </a:tc>
                <a:tc>
                  <a:txBody>
                    <a:bodyPr/>
                    <a:lstStyle/>
                    <a:p>
                      <a:r>
                        <a:rPr lang="es-ES_tradnl" sz="1400" b="0" dirty="0" smtClean="0"/>
                        <a:t>912 – Culturas en la diversidad</a:t>
                      </a:r>
                      <a:endParaRPr lang="es-ES_tradnl" sz="1400" b="0" dirty="0"/>
                    </a:p>
                  </a:txBody>
                  <a:tcPr anchor="ctr"/>
                </a:tc>
                <a:tc>
                  <a:txBody>
                    <a:bodyPr/>
                    <a:lstStyle/>
                    <a:p>
                      <a:r>
                        <a:rPr lang="es-ES" sz="1400" b="0" kern="1200" dirty="0" smtClean="0">
                          <a:solidFill>
                            <a:schemeClr val="dk1"/>
                          </a:solidFill>
                          <a:latin typeface="+mn-lt"/>
                          <a:ea typeface="+mn-ea"/>
                          <a:cs typeface="+mn-cs"/>
                        </a:rPr>
                        <a:t>Se ha contribuido, según los resultados de la</a:t>
                      </a:r>
                      <a:r>
                        <a:rPr lang="es-ES" sz="1400" b="0" kern="1200" baseline="0" dirty="0" smtClean="0">
                          <a:solidFill>
                            <a:schemeClr val="dk1"/>
                          </a:solidFill>
                          <a:latin typeface="+mn-lt"/>
                          <a:ea typeface="+mn-ea"/>
                          <a:cs typeface="+mn-cs"/>
                        </a:rPr>
                        <a:t> </a:t>
                      </a:r>
                      <a:r>
                        <a:rPr lang="es-ES" sz="1400" b="0" kern="1200" dirty="0" smtClean="0">
                          <a:solidFill>
                            <a:schemeClr val="dk1"/>
                          </a:solidFill>
                          <a:latin typeface="+mn-lt"/>
                          <a:ea typeface="+mn-ea"/>
                          <a:cs typeface="+mn-cs"/>
                        </a:rPr>
                        <a:t>Encuesta Bienal de Culturas (EBC), a reducir con el tiempo los prejuicios clasistas, sexistas y racistas, poniendo en evidencia que Bogotá está protagonizando transformaciones culturales positivas.</a:t>
                      </a:r>
                      <a:endParaRPr lang="es-ES_tradnl" sz="1400" b="0" kern="1200" dirty="0">
                        <a:solidFill>
                          <a:schemeClr val="dk1"/>
                        </a:solidFill>
                        <a:latin typeface="+mn-lt"/>
                        <a:ea typeface="+mn-ea"/>
                        <a:cs typeface="+mn-cs"/>
                      </a:endParaRPr>
                    </a:p>
                  </a:txBody>
                  <a:tcPr anchor="ctr"/>
                </a:tc>
              </a:tr>
            </a:tbl>
          </a:graphicData>
        </a:graphic>
      </p:graphicFrame>
      <p:sp>
        <p:nvSpPr>
          <p:cNvPr id="5" name="4 CuadroTexto"/>
          <p:cNvSpPr txBox="1"/>
          <p:nvPr/>
        </p:nvSpPr>
        <p:spPr>
          <a:xfrm>
            <a:off x="3707904" y="437763"/>
            <a:ext cx="5328592" cy="830997"/>
          </a:xfrm>
          <a:prstGeom prst="rect">
            <a:avLst/>
          </a:prstGeom>
          <a:noFill/>
        </p:spPr>
        <p:txBody>
          <a:bodyPr wrap="square">
            <a:spAutoFit/>
          </a:bodyPr>
          <a:lstStyle/>
          <a:p>
            <a:pPr algn="ct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2400" b="1" dirty="0" smtClean="0">
                <a:solidFill>
                  <a:srgbClr val="993366"/>
                </a:solidFill>
                <a:effectLst>
                  <a:outerShdw blurRad="38100" dist="38100" dir="2700000" algn="tl">
                    <a:srgbClr val="000000">
                      <a:alpha val="43137"/>
                    </a:srgbClr>
                  </a:outerShdw>
                </a:effectLst>
              </a:rPr>
              <a:t>Procesos misionales, productos e impactos</a:t>
            </a:r>
            <a:endParaRPr lang="es-ES" sz="1400" b="1" dirty="0">
              <a:solidFill>
                <a:srgbClr val="99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7218233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323528" y="1412776"/>
            <a:ext cx="8352928" cy="1200329"/>
          </a:xfrm>
          <a:prstGeom prst="rect">
            <a:avLst/>
          </a:prstGeom>
        </p:spPr>
        <p:txBody>
          <a:bodyPr wrap="square">
            <a:spAutoFit/>
          </a:bodyPr>
          <a:lstStyle/>
          <a:p>
            <a:r>
              <a:rPr lang="es-ES_tradnl" b="1" dirty="0" smtClean="0"/>
              <a:t>Proceso: Circulación</a:t>
            </a:r>
            <a:r>
              <a:rPr lang="es-ES" b="1" dirty="0" smtClean="0"/>
              <a:t> y apropiación </a:t>
            </a:r>
            <a:r>
              <a:rPr lang="es-ES_tradnl" b="1" dirty="0" smtClean="0"/>
              <a:t>de prácticas</a:t>
            </a:r>
            <a:r>
              <a:rPr lang="es-ES" b="1" dirty="0" smtClean="0"/>
              <a:t> artísticas y culturales</a:t>
            </a:r>
            <a:endParaRPr lang="es-ES_tradnl" b="1" dirty="0" smtClean="0"/>
          </a:p>
          <a:p>
            <a:endParaRPr lang="es-ES_tradnl" dirty="0"/>
          </a:p>
          <a:p>
            <a:r>
              <a:rPr lang="es-ES_tradnl" dirty="0"/>
              <a:t>Objetivo: Desarrollar estrategias para divulgar la cultura en sus </a:t>
            </a:r>
            <a:r>
              <a:rPr lang="es-ES_tradnl" dirty="0" smtClean="0"/>
              <a:t>diferentes manifestaciones </a:t>
            </a:r>
            <a:r>
              <a:rPr lang="es-ES_tradnl" dirty="0"/>
              <a:t>y democratizar </a:t>
            </a:r>
            <a:r>
              <a:rPr lang="es-ES_tradnl" dirty="0" smtClean="0"/>
              <a:t>el </a:t>
            </a:r>
            <a:r>
              <a:rPr lang="es-ES_tradnl" dirty="0"/>
              <a:t>acceso </a:t>
            </a:r>
            <a:r>
              <a:rPr lang="es-ES_tradnl" dirty="0" smtClean="0"/>
              <a:t>a estas por parte de </a:t>
            </a:r>
            <a:r>
              <a:rPr lang="es-ES_tradnl" dirty="0"/>
              <a:t>los </a:t>
            </a:r>
            <a:r>
              <a:rPr lang="es-ES_tradnl" dirty="0" smtClean="0"/>
              <a:t>ciudadanos</a:t>
            </a:r>
            <a:endParaRPr lang="es-ES_tradnl" dirty="0"/>
          </a:p>
        </p:txBody>
      </p:sp>
      <p:graphicFrame>
        <p:nvGraphicFramePr>
          <p:cNvPr id="6" name="Tabla 5"/>
          <p:cNvGraphicFramePr>
            <a:graphicFrameLocks noGrp="1"/>
          </p:cNvGraphicFramePr>
          <p:nvPr>
            <p:extLst>
              <p:ext uri="{D42A27DB-BD31-4B8C-83A1-F6EECF244321}">
                <p14:modId xmlns:p14="http://schemas.microsoft.com/office/powerpoint/2010/main" xmlns="" val="534198280"/>
              </p:ext>
            </p:extLst>
          </p:nvPr>
        </p:nvGraphicFramePr>
        <p:xfrm>
          <a:off x="348705" y="2613105"/>
          <a:ext cx="8471766" cy="3987147"/>
        </p:xfrm>
        <a:graphic>
          <a:graphicData uri="http://schemas.openxmlformats.org/drawingml/2006/table">
            <a:tbl>
              <a:tblPr firstRow="1" bandRow="1">
                <a:tableStyleId>{5C22544A-7EE6-4342-B048-85BDC9FD1C3A}</a:tableStyleId>
              </a:tblPr>
              <a:tblGrid>
                <a:gridCol w="2831265"/>
                <a:gridCol w="2563864"/>
                <a:gridCol w="3076637"/>
              </a:tblGrid>
              <a:tr h="36002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_tradnl" sz="1400" b="0" dirty="0" smtClean="0"/>
                        <a:t>Productos del proceso</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_tradnl" sz="1400" b="0" dirty="0" smtClean="0"/>
                        <a:t>Proyectos de inversión FUGA</a:t>
                      </a:r>
                    </a:p>
                  </a:txBody>
                  <a:tcPr anchor="ctr"/>
                </a:tc>
                <a:tc>
                  <a:txBody>
                    <a:bodyPr/>
                    <a:lstStyle/>
                    <a:p>
                      <a:pPr algn="ctr"/>
                      <a:r>
                        <a:rPr lang="es-ES_tradnl" sz="1400" b="0" kern="1200" dirty="0" smtClean="0">
                          <a:solidFill>
                            <a:schemeClr val="lt1"/>
                          </a:solidFill>
                          <a:latin typeface="+mn-lt"/>
                          <a:ea typeface="+mn-ea"/>
                          <a:cs typeface="+mn-cs"/>
                        </a:rPr>
                        <a:t>Impactos</a:t>
                      </a:r>
                      <a:endParaRPr lang="es-ES_tradnl" sz="1400" b="0" kern="1200" dirty="0">
                        <a:solidFill>
                          <a:schemeClr val="lt1"/>
                        </a:solidFill>
                        <a:latin typeface="+mn-lt"/>
                        <a:ea typeface="+mn-ea"/>
                        <a:cs typeface="+mn-cs"/>
                      </a:endParaRPr>
                    </a:p>
                  </a:txBody>
                  <a:tcPr anchor="ct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300" b="0" kern="1200" dirty="0" smtClean="0">
                          <a:solidFill>
                            <a:schemeClr val="dk1"/>
                          </a:solidFill>
                          <a:latin typeface="+mn-lt"/>
                          <a:ea typeface="+mn-ea"/>
                          <a:cs typeface="+mn-cs"/>
                        </a:rPr>
                        <a:t>1.564 eventos de artes escénicas y musicales</a:t>
                      </a:r>
                      <a:endParaRPr lang="es-ES_tradnl" sz="1300" b="0" kern="1200" dirty="0" smtClean="0">
                        <a:solidFill>
                          <a:schemeClr val="dk1"/>
                        </a:solidFill>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300" b="0" baseline="0" dirty="0" smtClean="0"/>
                        <a:t>656 – Realización de actividades artísticas y culturales</a:t>
                      </a:r>
                    </a:p>
                    <a:p>
                      <a:pPr marL="0" marR="0" lvl="0" indent="0" algn="l" defTabSz="914400" rtl="0" eaLnBrk="1" fontAlgn="auto" latinLnBrk="0" hangingPunct="1">
                        <a:lnSpc>
                          <a:spcPct val="100000"/>
                        </a:lnSpc>
                        <a:spcBef>
                          <a:spcPts val="0"/>
                        </a:spcBef>
                        <a:spcAft>
                          <a:spcPts val="0"/>
                        </a:spcAft>
                        <a:buClrTx/>
                        <a:buSzTx/>
                        <a:buFontTx/>
                        <a:buNone/>
                        <a:tabLst/>
                        <a:defRPr/>
                      </a:pPr>
                      <a:r>
                        <a:rPr lang="es-ES_tradnl" sz="1300" b="0" dirty="0" smtClean="0"/>
                        <a:t>912 – Culturas en la diversidad</a:t>
                      </a:r>
                    </a:p>
                  </a:txBody>
                  <a:tcPr anchor="ctr"/>
                </a:tc>
                <a:tc row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300" b="0" kern="1200" dirty="0" smtClean="0">
                          <a:solidFill>
                            <a:schemeClr val="dk1"/>
                          </a:solidFill>
                          <a:latin typeface="+mn-lt"/>
                          <a:ea typeface="+mn-ea"/>
                          <a:cs typeface="+mn-cs"/>
                        </a:rPr>
                        <a:t>- Intensa programación artística y cultural con más de un evento al día, siendo tal vez el escenario cultural más activo de la ciudad y del país</a:t>
                      </a:r>
                    </a:p>
                    <a:p>
                      <a:pPr marL="0" marR="0" indent="0" algn="l" defTabSz="914400" rtl="0" eaLnBrk="1" fontAlgn="auto" latinLnBrk="0" hangingPunct="1">
                        <a:lnSpc>
                          <a:spcPct val="100000"/>
                        </a:lnSpc>
                        <a:spcBef>
                          <a:spcPts val="0"/>
                        </a:spcBef>
                        <a:spcAft>
                          <a:spcPts val="0"/>
                        </a:spcAft>
                        <a:buClrTx/>
                        <a:buSzTx/>
                        <a:buFontTx/>
                        <a:buNone/>
                        <a:tabLst/>
                        <a:defRPr/>
                      </a:pPr>
                      <a:r>
                        <a:rPr lang="es-ES" sz="1300" b="0" kern="1200" dirty="0" smtClean="0">
                          <a:solidFill>
                            <a:schemeClr val="dk1"/>
                          </a:solidFill>
                          <a:latin typeface="+mn-lt"/>
                          <a:ea typeface="+mn-ea"/>
                          <a:cs typeface="+mn-cs"/>
                        </a:rPr>
                        <a:t>-</a:t>
                      </a:r>
                      <a:r>
                        <a:rPr lang="es-ES" sz="1300" b="0" kern="1200" baseline="0" dirty="0" smtClean="0">
                          <a:solidFill>
                            <a:schemeClr val="dk1"/>
                          </a:solidFill>
                          <a:latin typeface="+mn-lt"/>
                          <a:ea typeface="+mn-ea"/>
                          <a:cs typeface="+mn-cs"/>
                        </a:rPr>
                        <a:t> </a:t>
                      </a:r>
                      <a:r>
                        <a:rPr lang="es-ES" sz="1300" b="0" kern="1200" dirty="0" smtClean="0">
                          <a:solidFill>
                            <a:schemeClr val="dk1"/>
                          </a:solidFill>
                          <a:latin typeface="+mn-lt"/>
                          <a:ea typeface="+mn-ea"/>
                          <a:cs typeface="+mn-cs"/>
                        </a:rPr>
                        <a:t>3.600.000 ciudadanos impactados por su oferta artística y cultural de calidad</a:t>
                      </a:r>
                      <a:endParaRPr lang="es-ES_tradnl" sz="1300" b="0" kern="1200" dirty="0" smtClean="0">
                        <a:solidFill>
                          <a:schemeClr val="dk1"/>
                        </a:solidFill>
                        <a:latin typeface="+mn-lt"/>
                        <a:ea typeface="+mn-ea"/>
                        <a:cs typeface="+mn-cs"/>
                      </a:endParaRPr>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300" b="0" kern="1200" dirty="0" smtClean="0">
                          <a:solidFill>
                            <a:schemeClr val="dk1"/>
                          </a:solidFill>
                          <a:latin typeface="+mn-lt"/>
                          <a:ea typeface="+mn-ea"/>
                          <a:cs typeface="+mn-cs"/>
                        </a:rPr>
                        <a:t>3.832 acciones de artes plásticas y visuales</a:t>
                      </a:r>
                      <a:endParaRPr lang="es-ES_tradnl" sz="1300" b="0" kern="1200" dirty="0">
                        <a:solidFill>
                          <a:schemeClr val="dk1"/>
                        </a:solidFill>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300" b="0" baseline="0" dirty="0" smtClean="0"/>
                        <a:t>656 – Realización de actividades artísticas y culturales</a:t>
                      </a:r>
                    </a:p>
                  </a:txBody>
                  <a:tcPr anchor="ctr"/>
                </a:tc>
                <a:tc vMerge="1">
                  <a:txBody>
                    <a:bodyPr/>
                    <a:lstStyle/>
                    <a:p>
                      <a:endParaRPr lang="es-CO"/>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300" b="0" kern="1200" dirty="0" smtClean="0">
                          <a:solidFill>
                            <a:schemeClr val="dk1"/>
                          </a:solidFill>
                          <a:latin typeface="+mn-lt"/>
                          <a:ea typeface="+mn-ea"/>
                          <a:cs typeface="+mn-cs"/>
                        </a:rPr>
                        <a:t>24</a:t>
                      </a:r>
                      <a:r>
                        <a:rPr lang="es-ES_tradnl" sz="1300" b="0" kern="1200" baseline="0" dirty="0" smtClean="0">
                          <a:solidFill>
                            <a:schemeClr val="dk1"/>
                          </a:solidFill>
                          <a:latin typeface="+mn-lt"/>
                          <a:ea typeface="+mn-ea"/>
                          <a:cs typeface="+mn-cs"/>
                        </a:rPr>
                        <a:t> eventos de debate público en temas de interés ciudadano</a:t>
                      </a:r>
                      <a:endParaRPr lang="es-ES_tradnl" sz="1300" b="0" kern="1200" dirty="0">
                        <a:solidFill>
                          <a:schemeClr val="dk1"/>
                        </a:solidFill>
                        <a:latin typeface="+mn-lt"/>
                        <a:ea typeface="+mn-ea"/>
                        <a:cs typeface="+mn-cs"/>
                      </a:endParaRPr>
                    </a:p>
                  </a:txBody>
                  <a:tcPr anchor="ct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300" b="0" kern="1200" dirty="0" smtClean="0">
                          <a:solidFill>
                            <a:schemeClr val="dk1"/>
                          </a:solidFill>
                          <a:latin typeface="+mn-lt"/>
                          <a:ea typeface="+mn-ea"/>
                          <a:cs typeface="+mn-cs"/>
                        </a:rPr>
                        <a:t>477</a:t>
                      </a:r>
                      <a:r>
                        <a:rPr lang="es-ES_tradnl" sz="1300" b="0" kern="1200" baseline="0" dirty="0" smtClean="0">
                          <a:solidFill>
                            <a:schemeClr val="dk1"/>
                          </a:solidFill>
                          <a:latin typeface="+mn-lt"/>
                          <a:ea typeface="+mn-ea"/>
                          <a:cs typeface="+mn-cs"/>
                        </a:rPr>
                        <a:t> – Formación para la democracia</a:t>
                      </a:r>
                      <a:endParaRPr lang="es-ES_tradnl" sz="1300" b="0" kern="1200" dirty="0">
                        <a:solidFill>
                          <a:schemeClr val="dk1"/>
                        </a:solidFill>
                        <a:latin typeface="+mn-lt"/>
                        <a:ea typeface="+mn-ea"/>
                        <a:cs typeface="+mn-cs"/>
                      </a:endParaRPr>
                    </a:p>
                  </a:txBody>
                  <a:tcPr anchor="ctr"/>
                </a:tc>
                <a:tc vMerge="1">
                  <a:txBody>
                    <a:bodyPr/>
                    <a:lstStyle/>
                    <a:p>
                      <a:endParaRPr lang="es-CO"/>
                    </a:p>
                  </a:txBody>
                  <a:tcPr/>
                </a:tc>
              </a:tr>
              <a:tr h="370840">
                <a:tc>
                  <a:txBody>
                    <a:bodyPr/>
                    <a:lstStyle/>
                    <a:p>
                      <a:r>
                        <a:rPr lang="es-ES_tradnl" sz="1300" b="0" kern="1200" dirty="0" smtClean="0">
                          <a:solidFill>
                            <a:schemeClr val="dk1"/>
                          </a:solidFill>
                          <a:latin typeface="+mn-lt"/>
                          <a:ea typeface="+mn-ea"/>
                          <a:cs typeface="+mn-cs"/>
                        </a:rPr>
                        <a:t>110.000</a:t>
                      </a:r>
                      <a:r>
                        <a:rPr lang="es-ES_tradnl" sz="1300" b="0" kern="1200" baseline="0" dirty="0" smtClean="0">
                          <a:solidFill>
                            <a:schemeClr val="dk1"/>
                          </a:solidFill>
                          <a:latin typeface="+mn-lt"/>
                          <a:ea typeface="+mn-ea"/>
                          <a:cs typeface="+mn-cs"/>
                        </a:rPr>
                        <a:t> consultas bibliográficas en la Biblioteca especializada en historia política de Colombia</a:t>
                      </a:r>
                      <a:endParaRPr lang="es-ES_tradnl" sz="1300" b="0" kern="1200" dirty="0">
                        <a:solidFill>
                          <a:schemeClr val="dk1"/>
                        </a:solidFill>
                        <a:latin typeface="+mn-lt"/>
                        <a:ea typeface="+mn-ea"/>
                        <a:cs typeface="+mn-cs"/>
                      </a:endParaRPr>
                    </a:p>
                  </a:txBody>
                  <a:tcPr anchor="ctr"/>
                </a:tc>
                <a:tc vMerge="1">
                  <a:txBody>
                    <a:bodyPr/>
                    <a:lstStyle/>
                    <a:p>
                      <a:endParaRPr lang="es-ES_tradnl" sz="1400" b="0" kern="1200" dirty="0">
                        <a:solidFill>
                          <a:schemeClr val="dk1"/>
                        </a:solidFill>
                        <a:latin typeface="+mn-lt"/>
                        <a:ea typeface="+mn-ea"/>
                        <a:cs typeface="+mn-cs"/>
                      </a:endParaRPr>
                    </a:p>
                  </a:txBody>
                  <a:tcPr anchor="ctr"/>
                </a:tc>
                <a:tc vMerge="1">
                  <a:txBody>
                    <a:bodyPr/>
                    <a:lstStyle/>
                    <a:p>
                      <a:endParaRPr lang="es-ES_tradnl" sz="1400" b="0" kern="1200" dirty="0">
                        <a:solidFill>
                          <a:schemeClr val="dk1"/>
                        </a:solidFill>
                        <a:latin typeface="+mn-lt"/>
                        <a:ea typeface="+mn-ea"/>
                        <a:cs typeface="+mn-cs"/>
                      </a:endParaRPr>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300" b="0" kern="1200" dirty="0" smtClean="0">
                          <a:solidFill>
                            <a:schemeClr val="dk1"/>
                          </a:solidFill>
                          <a:latin typeface="+mn-lt"/>
                          <a:ea typeface="+mn-ea"/>
                          <a:cs typeface="+mn-cs"/>
                        </a:rPr>
                        <a:t>563 talleres de formación artística en distintas áreas, de robótica, de software libre y de jardines verticales</a:t>
                      </a:r>
                      <a:endParaRPr lang="es-ES_tradnl" sz="1300" b="0" kern="1200" dirty="0" smtClean="0">
                        <a:solidFill>
                          <a:schemeClr val="dk1"/>
                        </a:solidFill>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300" b="0" baseline="0" dirty="0" smtClean="0"/>
                        <a:t>656 – Realización de actividades artísticas y culturales</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300" b="0" kern="1200" dirty="0" smtClean="0">
                          <a:solidFill>
                            <a:schemeClr val="dk1"/>
                          </a:solidFill>
                          <a:latin typeface="+mn-lt"/>
                          <a:ea typeface="+mn-ea"/>
                          <a:cs typeface="+mn-cs"/>
                        </a:rPr>
                        <a:t>- Oportunidad de aprovechar sanamente el tiempo libre</a:t>
                      </a:r>
                      <a:r>
                        <a:rPr lang="es-ES" sz="1300" b="0" kern="1200" baseline="0" dirty="0" smtClean="0">
                          <a:solidFill>
                            <a:schemeClr val="dk1"/>
                          </a:solidFill>
                          <a:latin typeface="+mn-lt"/>
                          <a:ea typeface="+mn-ea"/>
                          <a:cs typeface="+mn-cs"/>
                        </a:rPr>
                        <a:t> y</a:t>
                      </a:r>
                      <a:r>
                        <a:rPr lang="es-ES" sz="1300" b="0" kern="1200" dirty="0" smtClean="0">
                          <a:solidFill>
                            <a:schemeClr val="dk1"/>
                          </a:solidFill>
                          <a:latin typeface="+mn-lt"/>
                          <a:ea typeface="+mn-ea"/>
                          <a:cs typeface="+mn-cs"/>
                        </a:rPr>
                        <a:t> de despertar habilidades artísticas a 12.155 ciudadanos</a:t>
                      </a:r>
                    </a:p>
                    <a:p>
                      <a:pPr marL="0" marR="0" indent="0" algn="l" defTabSz="914400" rtl="0" eaLnBrk="1" fontAlgn="auto" latinLnBrk="0" hangingPunct="1">
                        <a:lnSpc>
                          <a:spcPct val="100000"/>
                        </a:lnSpc>
                        <a:spcBef>
                          <a:spcPts val="0"/>
                        </a:spcBef>
                        <a:spcAft>
                          <a:spcPts val="0"/>
                        </a:spcAft>
                        <a:buClrTx/>
                        <a:buSzTx/>
                        <a:buFontTx/>
                        <a:buNone/>
                        <a:tabLst/>
                        <a:defRPr/>
                      </a:pPr>
                      <a:r>
                        <a:rPr lang="es-ES" sz="1300" b="0" kern="1200" dirty="0" smtClean="0">
                          <a:solidFill>
                            <a:schemeClr val="dk1"/>
                          </a:solidFill>
                          <a:latin typeface="+mn-lt"/>
                          <a:ea typeface="+mn-ea"/>
                          <a:cs typeface="+mn-cs"/>
                        </a:rPr>
                        <a:t>- 157 talleres fueron en 19 de las 20 localidades (</a:t>
                      </a:r>
                      <a:r>
                        <a:rPr lang="es-ES" sz="1300" b="0" kern="1200" dirty="0" err="1" smtClean="0">
                          <a:solidFill>
                            <a:schemeClr val="dk1"/>
                          </a:solidFill>
                          <a:latin typeface="+mn-lt"/>
                          <a:ea typeface="+mn-ea"/>
                          <a:cs typeface="+mn-cs"/>
                        </a:rPr>
                        <a:t>territorialización</a:t>
                      </a:r>
                      <a:r>
                        <a:rPr lang="es-ES" sz="1300" b="0" kern="1200" baseline="0" dirty="0" smtClean="0">
                          <a:solidFill>
                            <a:schemeClr val="dk1"/>
                          </a:solidFill>
                          <a:latin typeface="+mn-lt"/>
                          <a:ea typeface="+mn-ea"/>
                          <a:cs typeface="+mn-cs"/>
                        </a:rPr>
                        <a:t> de la inversión)</a:t>
                      </a:r>
                      <a:endParaRPr lang="es-ES_tradnl" sz="1300" b="0" kern="1200" dirty="0" smtClean="0">
                        <a:solidFill>
                          <a:schemeClr val="dk1"/>
                        </a:solidFill>
                        <a:latin typeface="+mn-lt"/>
                        <a:ea typeface="+mn-ea"/>
                        <a:cs typeface="+mn-cs"/>
                      </a:endParaRPr>
                    </a:p>
                  </a:txBody>
                  <a:tcPr anchor="ctr"/>
                </a:tc>
              </a:tr>
            </a:tbl>
          </a:graphicData>
        </a:graphic>
      </p:graphicFrame>
      <p:sp>
        <p:nvSpPr>
          <p:cNvPr id="5" name="4 CuadroTexto"/>
          <p:cNvSpPr txBox="1"/>
          <p:nvPr/>
        </p:nvSpPr>
        <p:spPr>
          <a:xfrm>
            <a:off x="3707904" y="476672"/>
            <a:ext cx="5328592" cy="461665"/>
          </a:xfrm>
          <a:prstGeom prst="rect">
            <a:avLst/>
          </a:prstGeom>
          <a:noFill/>
        </p:spPr>
        <p:txBody>
          <a:bodyPr wrap="square">
            <a:spAutoFit/>
          </a:bodyPr>
          <a:lstStyle/>
          <a:p>
            <a:pPr algn="ct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2400" b="1" dirty="0" smtClean="0">
                <a:solidFill>
                  <a:srgbClr val="993366"/>
                </a:solidFill>
                <a:effectLst>
                  <a:outerShdw blurRad="38100" dist="38100" dir="2700000" algn="tl">
                    <a:srgbClr val="000000">
                      <a:alpha val="43137"/>
                    </a:srgbClr>
                  </a:outerShdw>
                </a:effectLst>
              </a:rPr>
              <a:t>Procesos, productos e impactos</a:t>
            </a:r>
            <a:endParaRPr lang="es-ES" sz="1400" b="1" dirty="0">
              <a:solidFill>
                <a:srgbClr val="99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5938266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 CuadroTexto"/>
          <p:cNvSpPr txBox="1"/>
          <p:nvPr/>
        </p:nvSpPr>
        <p:spPr>
          <a:xfrm>
            <a:off x="3707904" y="476672"/>
            <a:ext cx="5328592" cy="461665"/>
          </a:xfrm>
          <a:prstGeom prst="rect">
            <a:avLst/>
          </a:prstGeom>
          <a:noFill/>
        </p:spPr>
        <p:txBody>
          <a:bodyPr wrap="square">
            <a:spAutoFit/>
          </a:bodyPr>
          <a:lstStyle/>
          <a:p>
            <a:pPr algn="ct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2400" b="1" dirty="0" smtClean="0">
                <a:solidFill>
                  <a:srgbClr val="993366"/>
                </a:solidFill>
                <a:effectLst>
                  <a:outerShdw blurRad="38100" dist="38100" dir="2700000" algn="tl">
                    <a:srgbClr val="000000">
                      <a:alpha val="43137"/>
                    </a:srgbClr>
                  </a:outerShdw>
                </a:effectLst>
              </a:rPr>
              <a:t>Proyectos de inversión misionales</a:t>
            </a:r>
            <a:endParaRPr lang="es-ES" sz="1400" b="1" dirty="0">
              <a:solidFill>
                <a:srgbClr val="993366"/>
              </a:solidFill>
              <a:effectLst>
                <a:outerShdw blurRad="38100" dist="38100" dir="2700000" algn="tl">
                  <a:srgbClr val="000000">
                    <a:alpha val="43137"/>
                  </a:srgbClr>
                </a:outerShdw>
              </a:effectLst>
            </a:endParaRPr>
          </a:p>
        </p:txBody>
      </p:sp>
      <p:sp>
        <p:nvSpPr>
          <p:cNvPr id="3" name="3 CuadroTexto"/>
          <p:cNvSpPr/>
          <p:nvPr/>
        </p:nvSpPr>
        <p:spPr>
          <a:xfrm>
            <a:off x="179512" y="1401307"/>
            <a:ext cx="8569188" cy="371509"/>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w="12600" cap="flat">
            <a:noFill/>
            <a:prstDash val="solid"/>
            <a:miter/>
          </a:ln>
        </p:spPr>
        <p:txBody>
          <a:bodyPr vert="horz" wrap="square" lIns="90004" tIns="46798" rIns="90004" bIns="46798" anchor="t" anchorCtr="0" compatLnSpc="1">
            <a:spAutoFit/>
          </a:bodyPr>
          <a:lstStyle/>
          <a:p>
            <a:r>
              <a:rPr lang="es-CO" b="1" dirty="0" smtClean="0"/>
              <a:t>656 – REALIZACIÓN DE ACTIVIDADES ARTÍSTICAS Y CULTURALES</a:t>
            </a:r>
            <a:endParaRPr lang="es-CO" b="1" dirty="0">
              <a:latin typeface="Calibri" pitchFamily="34"/>
              <a:ea typeface="Arial" pitchFamily="2"/>
              <a:cs typeface="Arial" pitchFamily="2"/>
            </a:endParaRPr>
          </a:p>
        </p:txBody>
      </p:sp>
      <p:sp>
        <p:nvSpPr>
          <p:cNvPr id="4" name="4 CuadroTexto"/>
          <p:cNvSpPr txBox="1"/>
          <p:nvPr/>
        </p:nvSpPr>
        <p:spPr>
          <a:xfrm>
            <a:off x="251520" y="1772816"/>
            <a:ext cx="8640960" cy="2893100"/>
          </a:xfrm>
          <a:prstGeom prst="rect">
            <a:avLst/>
          </a:prstGeom>
          <a:noFill/>
        </p:spPr>
        <p:txBody>
          <a:bodyPr wrap="square">
            <a:spAutoFit/>
          </a:bodyPr>
          <a:lstStyle/>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1400" b="1" dirty="0" smtClean="0">
                <a:solidFill>
                  <a:srgbClr val="993366"/>
                </a:solidFill>
                <a:effectLst>
                  <a:outerShdw blurRad="38100" dist="38100" dir="2700000" algn="tl">
                    <a:srgbClr val="000000">
                      <a:alpha val="43137"/>
                    </a:srgbClr>
                  </a:outerShdw>
                </a:effectLst>
              </a:rPr>
              <a:t>Diagnóstico con base en el cual se formuló</a:t>
            </a:r>
          </a:p>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CO" sz="1400" dirty="0" smtClean="0"/>
              <a:t>15.228 </a:t>
            </a:r>
            <a:r>
              <a:rPr lang="es-CO" sz="1400" dirty="0"/>
              <a:t>aportes relacionados con el sector </a:t>
            </a:r>
            <a:r>
              <a:rPr lang="es-CO" sz="1400" dirty="0" smtClean="0"/>
              <a:t>cultura en los espacios </a:t>
            </a:r>
            <a:r>
              <a:rPr lang="es-CO" sz="1400" dirty="0"/>
              <a:t>de participación para la formulación del plan de </a:t>
            </a:r>
            <a:r>
              <a:rPr lang="es-CO" sz="1400" dirty="0" smtClean="0"/>
              <a:t>desarrollo. Identificaron </a:t>
            </a:r>
            <a:r>
              <a:rPr lang="es-CO" sz="1400" dirty="0"/>
              <a:t>necesidades </a:t>
            </a:r>
            <a:r>
              <a:rPr lang="es-CO" sz="1400" dirty="0" smtClean="0"/>
              <a:t>en:</a:t>
            </a:r>
          </a:p>
          <a:p>
            <a:pPr marL="285750" indent="-285750">
              <a:buFont typeface="Arial" panose="020B0604020202020204" pitchFamily="34" charset="0"/>
              <a:buChar cha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CO" sz="1400" dirty="0" smtClean="0"/>
              <a:t>Garantía </a:t>
            </a:r>
            <a:r>
              <a:rPr lang="es-CO" sz="1400" dirty="0"/>
              <a:t>del ejercicio de sus prácticas culturales, artísticas y </a:t>
            </a:r>
            <a:r>
              <a:rPr lang="es-CO" sz="1400" dirty="0" smtClean="0"/>
              <a:t>patrimoniales</a:t>
            </a:r>
          </a:p>
          <a:p>
            <a:pPr marL="285750" indent="-285750">
              <a:buFont typeface="Arial" panose="020B0604020202020204" pitchFamily="34" charset="0"/>
              <a:buChar cha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CO" sz="1400" dirty="0" smtClean="0"/>
              <a:t>Garantía </a:t>
            </a:r>
            <a:r>
              <a:rPr lang="es-CO" sz="1400" dirty="0"/>
              <a:t>de acceso a la </a:t>
            </a:r>
            <a:r>
              <a:rPr lang="es-CO" sz="1400" dirty="0" smtClean="0"/>
              <a:t>oferta cultural, artística </a:t>
            </a:r>
            <a:r>
              <a:rPr lang="es-CO" sz="1400" dirty="0"/>
              <a:t>y </a:t>
            </a:r>
            <a:r>
              <a:rPr lang="es-CO" sz="1400" dirty="0" smtClean="0"/>
              <a:t>patrimonial</a:t>
            </a:r>
          </a:p>
          <a:p>
            <a:pPr marL="285750" indent="-285750">
              <a:buFont typeface="Arial" panose="020B0604020202020204" pitchFamily="34" charset="0"/>
              <a:buChar cha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CO" sz="1400" dirty="0"/>
              <a:t>Déficit de condiciones para  el ejercicio efectivo de los derechos de los </a:t>
            </a:r>
            <a:r>
              <a:rPr lang="es-CO" sz="1400" dirty="0" smtClean="0"/>
              <a:t>jóvenes</a:t>
            </a:r>
          </a:p>
          <a:p>
            <a:pPr marL="285750" indent="-285750">
              <a:buFont typeface="Arial" panose="020B0604020202020204" pitchFamily="34" charset="0"/>
              <a:buChar cha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CO" sz="1400" dirty="0" smtClean="0"/>
              <a:t>Segregación </a:t>
            </a:r>
            <a:r>
              <a:rPr lang="es-CO" sz="1400" dirty="0"/>
              <a:t>cultural y </a:t>
            </a:r>
            <a:r>
              <a:rPr lang="es-CO" sz="1400" dirty="0" smtClean="0"/>
              <a:t>recreativa</a:t>
            </a:r>
          </a:p>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endParaRPr lang="es-CO" sz="1400" dirty="0" smtClean="0"/>
          </a:p>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1400" b="1" dirty="0" smtClean="0">
                <a:solidFill>
                  <a:srgbClr val="993366"/>
                </a:solidFill>
                <a:effectLst>
                  <a:outerShdw blurRad="38100" dist="38100" dir="2700000" algn="tl">
                    <a:srgbClr val="000000">
                      <a:alpha val="43137"/>
                    </a:srgbClr>
                  </a:outerShdw>
                </a:effectLst>
              </a:rPr>
              <a:t>Objetivo</a:t>
            </a:r>
            <a:endParaRPr lang="es-CO" sz="1400" dirty="0" smtClean="0"/>
          </a:p>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CO" sz="1400" dirty="0" smtClean="0"/>
              <a:t>Desarrollar </a:t>
            </a:r>
            <a:r>
              <a:rPr lang="es-CO" sz="1400" dirty="0"/>
              <a:t>y fomentar prácticas artísticas y proyectos creativos y mantener una oferta cultural permanente de </a:t>
            </a:r>
            <a:r>
              <a:rPr lang="es-CO" sz="1400" dirty="0" smtClean="0"/>
              <a:t>calidad.</a:t>
            </a:r>
          </a:p>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endParaRPr lang="es-CO" sz="1400" dirty="0"/>
          </a:p>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1400" b="1" dirty="0" smtClean="0">
                <a:solidFill>
                  <a:srgbClr val="993366"/>
                </a:solidFill>
                <a:effectLst>
                  <a:outerShdw blurRad="38100" dist="38100" dir="2700000" algn="tl">
                    <a:srgbClr val="000000">
                      <a:alpha val="43137"/>
                    </a:srgbClr>
                  </a:outerShdw>
                </a:effectLst>
              </a:rPr>
              <a:t>Cumplimiento de metas</a:t>
            </a:r>
            <a:endParaRPr lang="es-CO" sz="1400" dirty="0" smtClean="0"/>
          </a:p>
        </p:txBody>
      </p:sp>
      <p:graphicFrame>
        <p:nvGraphicFramePr>
          <p:cNvPr id="5" name="3 Tabla"/>
          <p:cNvGraphicFramePr>
            <a:graphicFrameLocks noGrp="1"/>
          </p:cNvGraphicFramePr>
          <p:nvPr>
            <p:extLst>
              <p:ext uri="{D42A27DB-BD31-4B8C-83A1-F6EECF244321}">
                <p14:modId xmlns:p14="http://schemas.microsoft.com/office/powerpoint/2010/main" xmlns="" val="2131463154"/>
              </p:ext>
            </p:extLst>
          </p:nvPr>
        </p:nvGraphicFramePr>
        <p:xfrm>
          <a:off x="215514" y="4653136"/>
          <a:ext cx="8712972" cy="2072640"/>
        </p:xfrm>
        <a:graphic>
          <a:graphicData uri="http://schemas.openxmlformats.org/drawingml/2006/table">
            <a:tbl>
              <a:tblPr firstRow="1" bandRow="1">
                <a:tableStyleId>{3B4B98B0-60AC-42C2-AFA5-B58CD77FA1E5}</a:tableStyleId>
              </a:tblPr>
              <a:tblGrid>
                <a:gridCol w="631583"/>
                <a:gridCol w="5921145"/>
                <a:gridCol w="1368152"/>
                <a:gridCol w="792092"/>
              </a:tblGrid>
              <a:tr h="361921">
                <a:tc>
                  <a:txBody>
                    <a:bodyPr/>
                    <a:lstStyle/>
                    <a:p>
                      <a:pPr algn="ctr"/>
                      <a:r>
                        <a:rPr lang="es-MX" sz="1000" b="0" dirty="0" smtClean="0">
                          <a:latin typeface="Arial" pitchFamily="34" charset="0"/>
                          <a:cs typeface="Arial" pitchFamily="34" charset="0"/>
                        </a:rPr>
                        <a:t>Cód.</a:t>
                      </a:r>
                      <a:r>
                        <a:rPr lang="es-MX" sz="1000" b="0" baseline="0" dirty="0" smtClean="0">
                          <a:latin typeface="Arial" pitchFamily="34" charset="0"/>
                          <a:cs typeface="Arial" pitchFamily="34" charset="0"/>
                        </a:rPr>
                        <a:t> meta</a:t>
                      </a:r>
                      <a:endParaRPr lang="es-MX" sz="1000" b="0" dirty="0">
                        <a:latin typeface="Arial" pitchFamily="34" charset="0"/>
                        <a:cs typeface="Arial"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000" b="0" dirty="0" smtClean="0">
                          <a:latin typeface="Arial" pitchFamily="34" charset="0"/>
                          <a:cs typeface="Arial" pitchFamily="34" charset="0"/>
                        </a:rPr>
                        <a:t>Meta de gestión</a:t>
                      </a:r>
                      <a:endParaRPr lang="es-MX" sz="1000" b="0" dirty="0">
                        <a:latin typeface="Arial" pitchFamily="34" charset="0"/>
                        <a:cs typeface="Arial"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000" b="0" dirty="0" smtClean="0">
                          <a:latin typeface="Arial" pitchFamily="34" charset="0"/>
                          <a:cs typeface="Arial" pitchFamily="34" charset="0"/>
                        </a:rPr>
                        <a:t>Ejecutado</a:t>
                      </a:r>
                    </a:p>
                    <a:p>
                      <a:pPr marL="0" marR="0" indent="0" algn="ctr" defTabSz="914400" rtl="0" eaLnBrk="1" fontAlgn="auto" latinLnBrk="0" hangingPunct="1">
                        <a:lnSpc>
                          <a:spcPct val="100000"/>
                        </a:lnSpc>
                        <a:spcBef>
                          <a:spcPts val="0"/>
                        </a:spcBef>
                        <a:spcAft>
                          <a:spcPts val="0"/>
                        </a:spcAft>
                        <a:buClrTx/>
                        <a:buSzTx/>
                        <a:buFontTx/>
                        <a:buNone/>
                        <a:tabLst/>
                        <a:defRPr/>
                      </a:pPr>
                      <a:r>
                        <a:rPr lang="es-MX" sz="1000" b="0" dirty="0" smtClean="0">
                          <a:latin typeface="Arial" pitchFamily="34" charset="0"/>
                          <a:cs typeface="Arial" pitchFamily="34" charset="0"/>
                        </a:rPr>
                        <a:t>2012</a:t>
                      </a:r>
                      <a:r>
                        <a:rPr lang="es-MX" sz="1000" b="0" baseline="0" dirty="0" smtClean="0">
                          <a:latin typeface="Arial" pitchFamily="34" charset="0"/>
                          <a:cs typeface="Arial" pitchFamily="34" charset="0"/>
                        </a:rPr>
                        <a:t> - 2015</a:t>
                      </a:r>
                      <a:endParaRPr lang="es-MX" sz="1000" b="0" dirty="0">
                        <a:latin typeface="Arial" pitchFamily="34" charset="0"/>
                        <a:cs typeface="Arial"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000" b="0" dirty="0" smtClean="0">
                          <a:latin typeface="Arial" pitchFamily="34" charset="0"/>
                          <a:cs typeface="Arial" pitchFamily="34" charset="0"/>
                        </a:rPr>
                        <a:t>%</a:t>
                      </a:r>
                      <a:endParaRPr lang="es-MX" sz="1000" b="0" dirty="0">
                        <a:latin typeface="Arial" pitchFamily="34" charset="0"/>
                        <a:cs typeface="Arial" pitchFamily="34" charset="0"/>
                      </a:endParaRPr>
                    </a:p>
                  </a:txBody>
                  <a:tcPr anchor="ctr"/>
                </a:tc>
              </a:tr>
              <a:tr h="162568">
                <a:tc>
                  <a:txBody>
                    <a:bodyPr/>
                    <a:lstStyle/>
                    <a:p>
                      <a:pPr marL="1171575" indent="-1171575">
                        <a:buFont typeface="Arial" pitchFamily="34" charset="0"/>
                        <a:buNone/>
                        <a:defRPr/>
                      </a:pPr>
                      <a:r>
                        <a:rPr lang="es-MX" sz="1000" b="0" kern="1200" dirty="0" smtClean="0">
                          <a:solidFill>
                            <a:schemeClr val="tx1"/>
                          </a:solidFill>
                          <a:latin typeface="Arial" pitchFamily="34" charset="0"/>
                          <a:ea typeface="+mn-ea"/>
                          <a:cs typeface="Arial" pitchFamily="34" charset="0"/>
                        </a:rPr>
                        <a:t>183</a:t>
                      </a:r>
                    </a:p>
                  </a:txBody>
                  <a:tcPr anchor="ctr"/>
                </a:tc>
                <a:tc>
                  <a:txBody>
                    <a:bodyPr/>
                    <a:lstStyle/>
                    <a:p>
                      <a:r>
                        <a:rPr lang="es-CO" sz="1000" b="0" kern="1200" dirty="0" smtClean="0">
                          <a:solidFill>
                            <a:schemeClr val="tx1"/>
                          </a:solidFill>
                          <a:latin typeface="Arial" pitchFamily="34" charset="0"/>
                          <a:ea typeface="+mn-ea"/>
                          <a:cs typeface="Arial" pitchFamily="34" charset="0"/>
                        </a:rPr>
                        <a:t>Apoyar 1 corredor cultural y recreativos (Corredor Centro)</a:t>
                      </a:r>
                      <a:endParaRPr lang="es-MX" sz="1000" b="0" kern="1200" dirty="0">
                        <a:solidFill>
                          <a:schemeClr val="tx1"/>
                        </a:solidFill>
                        <a:latin typeface="Arial" pitchFamily="34" charset="0"/>
                        <a:ea typeface="+mn-ea"/>
                        <a:cs typeface="Arial"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000" b="0" kern="1200" baseline="0" dirty="0" smtClean="0">
                          <a:solidFill>
                            <a:schemeClr val="tx1"/>
                          </a:solidFill>
                          <a:latin typeface="Arial" pitchFamily="34" charset="0"/>
                          <a:ea typeface="+mn-ea"/>
                          <a:cs typeface="Arial" pitchFamily="34" charset="0"/>
                        </a:rPr>
                        <a:t>Meta constante</a:t>
                      </a:r>
                      <a:endParaRPr lang="es-MX" sz="1000" b="0" kern="1200" dirty="0">
                        <a:solidFill>
                          <a:schemeClr val="tx1"/>
                        </a:solidFill>
                        <a:latin typeface="Arial" pitchFamily="34" charset="0"/>
                        <a:ea typeface="+mn-ea"/>
                        <a:cs typeface="Arial" pitchFamily="34" charset="0"/>
                      </a:endParaRPr>
                    </a:p>
                  </a:txBody>
                  <a:tcPr anchor="ctr"/>
                </a:tc>
                <a:tc>
                  <a:txBody>
                    <a:bodyPr/>
                    <a:lstStyle/>
                    <a:p>
                      <a:pPr algn="ctr"/>
                      <a:r>
                        <a:rPr lang="es-MX" sz="1000" b="0" kern="1200" dirty="0" smtClean="0">
                          <a:solidFill>
                            <a:schemeClr val="tx1"/>
                          </a:solidFill>
                          <a:latin typeface="Arial" pitchFamily="34" charset="0"/>
                          <a:ea typeface="+mn-ea"/>
                          <a:cs typeface="Arial" pitchFamily="34" charset="0"/>
                        </a:rPr>
                        <a:t>69%</a:t>
                      </a:r>
                      <a:endParaRPr lang="es-MX" sz="1000" b="0" kern="1200" dirty="0">
                        <a:solidFill>
                          <a:schemeClr val="tx1"/>
                        </a:solidFill>
                        <a:latin typeface="Arial" pitchFamily="34" charset="0"/>
                        <a:ea typeface="+mn-ea"/>
                        <a:cs typeface="Arial" pitchFamily="34" charset="0"/>
                      </a:endParaRPr>
                    </a:p>
                  </a:txBody>
                  <a:tcPr anchor="ctr"/>
                </a:tc>
              </a:tr>
              <a:tr h="162568">
                <a:tc>
                  <a:txBody>
                    <a:bodyPr/>
                    <a:lstStyle/>
                    <a:p>
                      <a:r>
                        <a:rPr lang="es-CO" sz="1000" b="0" kern="1200" dirty="0" smtClean="0">
                          <a:solidFill>
                            <a:schemeClr val="tx1"/>
                          </a:solidFill>
                          <a:latin typeface="Arial" pitchFamily="34" charset="0"/>
                          <a:ea typeface="+mn-ea"/>
                          <a:cs typeface="Arial" pitchFamily="34" charset="0"/>
                        </a:rPr>
                        <a:t>146</a:t>
                      </a:r>
                      <a:endParaRPr lang="es-CO" sz="1000" b="0" kern="1200" dirty="0">
                        <a:solidFill>
                          <a:schemeClr val="tx1"/>
                        </a:solidFill>
                        <a:latin typeface="Arial" pitchFamily="34" charset="0"/>
                        <a:ea typeface="+mn-ea"/>
                        <a:cs typeface="Arial" pitchFamily="34" charset="0"/>
                      </a:endParaRPr>
                    </a:p>
                  </a:txBody>
                  <a:tcPr anchor="ctr"/>
                </a:tc>
                <a:tc>
                  <a:txBody>
                    <a:bodyPr/>
                    <a:lstStyle/>
                    <a:p>
                      <a:r>
                        <a:rPr lang="es-CO" sz="1000" b="0" kern="1200" dirty="0" smtClean="0">
                          <a:solidFill>
                            <a:schemeClr val="tx1"/>
                          </a:solidFill>
                          <a:latin typeface="Arial" pitchFamily="34" charset="0"/>
                          <a:ea typeface="+mn-ea"/>
                          <a:cs typeface="Arial" pitchFamily="34" charset="0"/>
                        </a:rPr>
                        <a:t>Beneficiar 8 iniciativas y espacios juveniles (…)</a:t>
                      </a:r>
                      <a:endParaRPr lang="es-CO" sz="1000" b="0" kern="1200" dirty="0">
                        <a:solidFill>
                          <a:schemeClr val="tx1"/>
                        </a:solidFill>
                        <a:latin typeface="Arial" pitchFamily="34" charset="0"/>
                        <a:ea typeface="+mn-ea"/>
                        <a:cs typeface="Arial"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000" b="0" kern="1200" dirty="0" smtClean="0">
                          <a:solidFill>
                            <a:schemeClr val="tx1"/>
                          </a:solidFill>
                          <a:latin typeface="Arial" pitchFamily="34" charset="0"/>
                          <a:ea typeface="+mn-ea"/>
                          <a:cs typeface="Arial" pitchFamily="34" charset="0"/>
                        </a:rPr>
                        <a:t>8</a:t>
                      </a:r>
                      <a:endParaRPr lang="es-MX" sz="1000" b="0" kern="1200" dirty="0">
                        <a:solidFill>
                          <a:schemeClr val="tx1"/>
                        </a:solidFill>
                        <a:latin typeface="Arial" pitchFamily="34" charset="0"/>
                        <a:ea typeface="+mn-ea"/>
                        <a:cs typeface="Arial" pitchFamily="34" charset="0"/>
                      </a:endParaRPr>
                    </a:p>
                  </a:txBody>
                  <a:tcPr anchor="ctr"/>
                </a:tc>
                <a:tc>
                  <a:txBody>
                    <a:bodyPr/>
                    <a:lstStyle/>
                    <a:p>
                      <a:pPr algn="ctr"/>
                      <a:r>
                        <a:rPr lang="es-MX" sz="1000" b="0" kern="1200" dirty="0" smtClean="0">
                          <a:solidFill>
                            <a:schemeClr val="tx1"/>
                          </a:solidFill>
                          <a:latin typeface="Arial" pitchFamily="34" charset="0"/>
                          <a:ea typeface="+mn-ea"/>
                          <a:cs typeface="Arial" pitchFamily="34" charset="0"/>
                        </a:rPr>
                        <a:t>100%</a:t>
                      </a:r>
                      <a:endParaRPr lang="es-MX" sz="1000" b="0" kern="1200" dirty="0">
                        <a:solidFill>
                          <a:schemeClr val="tx1"/>
                        </a:solidFill>
                        <a:latin typeface="Arial" pitchFamily="34" charset="0"/>
                        <a:ea typeface="+mn-ea"/>
                        <a:cs typeface="Arial" pitchFamily="34" charset="0"/>
                      </a:endParaRPr>
                    </a:p>
                  </a:txBody>
                  <a:tcPr anchor="ctr"/>
                </a:tc>
              </a:tr>
              <a:tr h="16256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000" b="0" kern="1200" dirty="0" smtClean="0">
                          <a:solidFill>
                            <a:schemeClr val="tx1"/>
                          </a:solidFill>
                          <a:latin typeface="Arial" pitchFamily="34" charset="0"/>
                          <a:ea typeface="+mn-ea"/>
                          <a:cs typeface="Arial" pitchFamily="34" charset="0"/>
                        </a:rPr>
                        <a:t>184</a:t>
                      </a:r>
                      <a:endParaRPr lang="es-MX" sz="1000" b="0" kern="1200" dirty="0">
                        <a:solidFill>
                          <a:schemeClr val="tx1"/>
                        </a:solidFill>
                        <a:latin typeface="Arial" pitchFamily="34" charset="0"/>
                        <a:ea typeface="+mn-ea"/>
                        <a:cs typeface="Arial" pitchFamily="34" charset="0"/>
                      </a:endParaRPr>
                    </a:p>
                  </a:txBody>
                  <a:tcPr anchor="ctr"/>
                </a:tc>
                <a:tc>
                  <a:txBody>
                    <a:bodyPr/>
                    <a:lstStyle/>
                    <a:p>
                      <a:r>
                        <a:rPr lang="es-CO" sz="1000" b="0" kern="1200" dirty="0" smtClean="0">
                          <a:solidFill>
                            <a:schemeClr val="tx1"/>
                          </a:solidFill>
                          <a:latin typeface="Arial" pitchFamily="34" charset="0"/>
                          <a:ea typeface="+mn-ea"/>
                          <a:cs typeface="Arial" pitchFamily="34" charset="0"/>
                        </a:rPr>
                        <a:t>Lograr 1.200.000 asistencias a la oferta pública de personas en condiciones de equidad, inclusión y no Segregación</a:t>
                      </a:r>
                      <a:endParaRPr lang="es-MX" sz="1000" b="0" kern="1200" dirty="0">
                        <a:solidFill>
                          <a:schemeClr val="tx1"/>
                        </a:solidFill>
                        <a:latin typeface="Arial" pitchFamily="34" charset="0"/>
                        <a:ea typeface="+mn-ea"/>
                        <a:cs typeface="Arial" pitchFamily="34" charset="0"/>
                      </a:endParaRPr>
                    </a:p>
                  </a:txBody>
                  <a:tcPr anchor="ctr"/>
                </a:tc>
                <a:tc>
                  <a:txBody>
                    <a:bodyPr/>
                    <a:lstStyle/>
                    <a:p>
                      <a:pPr marL="0" algn="ctr" defTabSz="914400" rtl="0" eaLnBrk="1" latinLnBrk="0" hangingPunct="1"/>
                      <a:r>
                        <a:rPr lang="es-CO" sz="1000" b="0" kern="1200" dirty="0" smtClean="0">
                          <a:solidFill>
                            <a:schemeClr val="tx1"/>
                          </a:solidFill>
                          <a:latin typeface="Arial" pitchFamily="34" charset="0"/>
                          <a:ea typeface="+mn-ea"/>
                          <a:cs typeface="Arial" pitchFamily="34" charset="0"/>
                        </a:rPr>
                        <a:t>Meta constante</a:t>
                      </a:r>
                      <a:endParaRPr lang="es-CO" sz="1000" b="0" kern="1200" dirty="0">
                        <a:solidFill>
                          <a:schemeClr val="tx1"/>
                        </a:solidFill>
                        <a:latin typeface="Arial" pitchFamily="34" charset="0"/>
                        <a:ea typeface="+mn-ea"/>
                        <a:cs typeface="Arial" pitchFamily="34" charset="0"/>
                      </a:endParaRPr>
                    </a:p>
                  </a:txBody>
                  <a:tcPr anchor="ctr"/>
                </a:tc>
                <a:tc>
                  <a:txBody>
                    <a:bodyPr/>
                    <a:lstStyle/>
                    <a:p>
                      <a:pPr marL="0" algn="ctr" defTabSz="914400" rtl="0" eaLnBrk="1" latinLnBrk="0" hangingPunct="1"/>
                      <a:r>
                        <a:rPr lang="es-CO" sz="1000" b="0" kern="1200" dirty="0" smtClean="0">
                          <a:solidFill>
                            <a:schemeClr val="tx1"/>
                          </a:solidFill>
                          <a:latin typeface="Arial" pitchFamily="34" charset="0"/>
                          <a:ea typeface="+mn-ea"/>
                          <a:cs typeface="Arial" pitchFamily="34" charset="0"/>
                        </a:rPr>
                        <a:t>68%</a:t>
                      </a:r>
                      <a:endParaRPr lang="es-CO" sz="1000" b="0" kern="1200" dirty="0">
                        <a:solidFill>
                          <a:schemeClr val="tx1"/>
                        </a:solidFill>
                        <a:latin typeface="Arial" pitchFamily="34" charset="0"/>
                        <a:ea typeface="+mn-ea"/>
                        <a:cs typeface="Arial" pitchFamily="34" charset="0"/>
                      </a:endParaRPr>
                    </a:p>
                  </a:txBody>
                  <a:tcPr anchor="ctr"/>
                </a:tc>
              </a:tr>
              <a:tr h="16256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000" b="0" kern="1200" dirty="0" smtClean="0">
                          <a:solidFill>
                            <a:schemeClr val="tx1"/>
                          </a:solidFill>
                          <a:latin typeface="Arial" pitchFamily="34" charset="0"/>
                          <a:ea typeface="+mn-ea"/>
                          <a:cs typeface="Arial" pitchFamily="34" charset="0"/>
                        </a:rPr>
                        <a:t>185</a:t>
                      </a:r>
                      <a:endParaRPr lang="es-MX" sz="1000" b="0" kern="1200" dirty="0">
                        <a:solidFill>
                          <a:schemeClr val="tx1"/>
                        </a:solidFill>
                        <a:latin typeface="Arial" pitchFamily="34" charset="0"/>
                        <a:ea typeface="+mn-ea"/>
                        <a:cs typeface="Arial" pitchFamily="34" charset="0"/>
                      </a:endParaRPr>
                    </a:p>
                  </a:txBody>
                  <a:tcPr anchor="ctr"/>
                </a:tc>
                <a:tc>
                  <a:txBody>
                    <a:bodyPr/>
                    <a:lstStyle/>
                    <a:p>
                      <a:r>
                        <a:rPr lang="es-CO" sz="1000" b="0" kern="1200" dirty="0" smtClean="0">
                          <a:solidFill>
                            <a:schemeClr val="tx1"/>
                          </a:solidFill>
                          <a:latin typeface="Arial" pitchFamily="34" charset="0"/>
                          <a:ea typeface="+mn-ea"/>
                          <a:cs typeface="Arial" pitchFamily="34" charset="0"/>
                        </a:rPr>
                        <a:t>912 iniciativas apoyadas mediante estímulos, becas, apoyos concertados y alianzas estratégicas con enfoque poblacional y territorial</a:t>
                      </a:r>
                      <a:endParaRPr lang="es-MX" sz="1000" b="0" kern="1200" dirty="0">
                        <a:solidFill>
                          <a:schemeClr val="tx1"/>
                        </a:solidFill>
                        <a:latin typeface="Arial" pitchFamily="34" charset="0"/>
                        <a:ea typeface="+mn-ea"/>
                        <a:cs typeface="Arial" pitchFamily="34" charset="0"/>
                      </a:endParaRPr>
                    </a:p>
                  </a:txBody>
                  <a:tcPr anchor="ctr"/>
                </a:tc>
                <a:tc>
                  <a:txBody>
                    <a:bodyPr/>
                    <a:lstStyle/>
                    <a:p>
                      <a:pPr marL="0" algn="ctr" defTabSz="914400" rtl="0" eaLnBrk="1" latinLnBrk="0" hangingPunct="1"/>
                      <a:r>
                        <a:rPr lang="es-CO" sz="1000" b="0" kern="1200" dirty="0" smtClean="0">
                          <a:solidFill>
                            <a:schemeClr val="tx1"/>
                          </a:solidFill>
                          <a:latin typeface="Arial" pitchFamily="34" charset="0"/>
                          <a:ea typeface="+mn-ea"/>
                          <a:cs typeface="Arial" pitchFamily="34" charset="0"/>
                        </a:rPr>
                        <a:t>887</a:t>
                      </a:r>
                      <a:endParaRPr lang="es-CO" sz="1000" b="0" kern="1200" dirty="0">
                        <a:solidFill>
                          <a:schemeClr val="tx1"/>
                        </a:solidFill>
                        <a:latin typeface="Arial" pitchFamily="34" charset="0"/>
                        <a:ea typeface="+mn-ea"/>
                        <a:cs typeface="Arial" pitchFamily="34" charset="0"/>
                      </a:endParaRPr>
                    </a:p>
                  </a:txBody>
                  <a:tcPr anchor="ctr"/>
                </a:tc>
                <a:tc>
                  <a:txBody>
                    <a:bodyPr/>
                    <a:lstStyle/>
                    <a:p>
                      <a:pPr marL="0" algn="ctr" defTabSz="914400" rtl="0" eaLnBrk="1" latinLnBrk="0" hangingPunct="1"/>
                      <a:r>
                        <a:rPr lang="es-CO" sz="1000" b="0" kern="1200" dirty="0" smtClean="0">
                          <a:solidFill>
                            <a:schemeClr val="tx1"/>
                          </a:solidFill>
                          <a:latin typeface="Arial" pitchFamily="34" charset="0"/>
                          <a:ea typeface="+mn-ea"/>
                          <a:cs typeface="Arial" pitchFamily="34" charset="0"/>
                        </a:rPr>
                        <a:t>97%</a:t>
                      </a:r>
                      <a:endParaRPr lang="es-CO" sz="1000" b="0" kern="1200" dirty="0">
                        <a:solidFill>
                          <a:schemeClr val="tx1"/>
                        </a:solidFill>
                        <a:latin typeface="Arial" pitchFamily="34" charset="0"/>
                        <a:ea typeface="+mn-ea"/>
                        <a:cs typeface="Arial" pitchFamily="34" charset="0"/>
                      </a:endParaRPr>
                    </a:p>
                  </a:txBody>
                  <a:tcPr anchor="ctr"/>
                </a:tc>
              </a:tr>
              <a:tr h="16256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000" b="0" kern="1200" dirty="0" smtClean="0">
                          <a:solidFill>
                            <a:schemeClr val="tx1"/>
                          </a:solidFill>
                          <a:latin typeface="Arial" pitchFamily="34" charset="0"/>
                          <a:ea typeface="+mn-ea"/>
                          <a:cs typeface="Arial" pitchFamily="34" charset="0"/>
                        </a:rPr>
                        <a:t>186</a:t>
                      </a:r>
                      <a:endParaRPr lang="es-MX" sz="1000" b="0" kern="1200" dirty="0">
                        <a:solidFill>
                          <a:schemeClr val="tx1"/>
                        </a:solidFill>
                        <a:latin typeface="Arial" pitchFamily="34" charset="0"/>
                        <a:ea typeface="+mn-ea"/>
                        <a:cs typeface="Arial" pitchFamily="34" charset="0"/>
                      </a:endParaRPr>
                    </a:p>
                  </a:txBody>
                  <a:tcPr anchor="ctr"/>
                </a:tc>
                <a:tc>
                  <a:txBody>
                    <a:bodyPr/>
                    <a:lstStyle/>
                    <a:p>
                      <a:r>
                        <a:rPr lang="es-CO" sz="1000" b="0" kern="1200" dirty="0" smtClean="0">
                          <a:solidFill>
                            <a:schemeClr val="tx1"/>
                          </a:solidFill>
                          <a:latin typeface="Arial" pitchFamily="34" charset="0"/>
                          <a:ea typeface="+mn-ea"/>
                          <a:cs typeface="Arial" pitchFamily="34" charset="0"/>
                        </a:rPr>
                        <a:t>Una red de equipamientos culturales accesibles, polivalentes (…), sostenibles (…), construidos y dotados en territorios con déficit (contribuir en 1,8% a la red sectorial)</a:t>
                      </a:r>
                      <a:endParaRPr lang="es-MX" sz="1000" b="0" kern="1200" dirty="0">
                        <a:solidFill>
                          <a:schemeClr val="tx1"/>
                        </a:solidFill>
                        <a:latin typeface="Arial" pitchFamily="34" charset="0"/>
                        <a:ea typeface="+mn-ea"/>
                        <a:cs typeface="Arial"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000" b="0" kern="1200" dirty="0" smtClean="0">
                          <a:solidFill>
                            <a:schemeClr val="tx1"/>
                          </a:solidFill>
                          <a:latin typeface="Arial" pitchFamily="34" charset="0"/>
                          <a:ea typeface="+mn-ea"/>
                          <a:cs typeface="Arial" pitchFamily="34" charset="0"/>
                        </a:rPr>
                        <a:t>1,45%</a:t>
                      </a:r>
                      <a:endParaRPr lang="es-MX" sz="1000" b="0" kern="1200" dirty="0">
                        <a:solidFill>
                          <a:schemeClr val="tx1"/>
                        </a:solidFill>
                        <a:latin typeface="Arial" pitchFamily="34" charset="0"/>
                        <a:ea typeface="+mn-ea"/>
                        <a:cs typeface="Arial"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O" sz="1000" b="0" kern="1200" dirty="0" smtClean="0">
                          <a:solidFill>
                            <a:schemeClr val="tx1"/>
                          </a:solidFill>
                          <a:latin typeface="Arial" pitchFamily="34" charset="0"/>
                          <a:ea typeface="+mn-ea"/>
                          <a:cs typeface="Arial" pitchFamily="34" charset="0"/>
                        </a:rPr>
                        <a:t>81%</a:t>
                      </a:r>
                    </a:p>
                  </a:txBody>
                  <a:tcPr anchor="ctr"/>
                </a:tc>
              </a:tr>
            </a:tbl>
          </a:graphicData>
        </a:graphic>
      </p:graphicFrame>
    </p:spTree>
    <p:extLst>
      <p:ext uri="{BB962C8B-B14F-4D97-AF65-F5344CB8AC3E}">
        <p14:creationId xmlns:p14="http://schemas.microsoft.com/office/powerpoint/2010/main" xmlns="" val="8414384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 CuadroTexto"/>
          <p:cNvSpPr txBox="1"/>
          <p:nvPr/>
        </p:nvSpPr>
        <p:spPr>
          <a:xfrm>
            <a:off x="3707904" y="476672"/>
            <a:ext cx="5328592" cy="461665"/>
          </a:xfrm>
          <a:prstGeom prst="rect">
            <a:avLst/>
          </a:prstGeom>
          <a:noFill/>
        </p:spPr>
        <p:txBody>
          <a:bodyPr wrap="square">
            <a:spAutoFit/>
          </a:bodyPr>
          <a:lstStyle/>
          <a:p>
            <a:pPr algn="ct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2400" b="1" dirty="0" smtClean="0">
                <a:solidFill>
                  <a:srgbClr val="993366"/>
                </a:solidFill>
                <a:effectLst>
                  <a:outerShdw blurRad="38100" dist="38100" dir="2700000" algn="tl">
                    <a:srgbClr val="000000">
                      <a:alpha val="43137"/>
                    </a:srgbClr>
                  </a:outerShdw>
                </a:effectLst>
              </a:rPr>
              <a:t>Proyectos de inversión misionales</a:t>
            </a:r>
            <a:endParaRPr lang="es-ES" sz="1400" b="1" dirty="0">
              <a:solidFill>
                <a:srgbClr val="993366"/>
              </a:solidFill>
              <a:effectLst>
                <a:outerShdw blurRad="38100" dist="38100" dir="2700000" algn="tl">
                  <a:srgbClr val="000000">
                    <a:alpha val="43137"/>
                  </a:srgbClr>
                </a:outerShdw>
              </a:effectLst>
            </a:endParaRPr>
          </a:p>
        </p:txBody>
      </p:sp>
      <p:sp>
        <p:nvSpPr>
          <p:cNvPr id="3" name="4 CuadroTexto"/>
          <p:cNvSpPr txBox="1"/>
          <p:nvPr/>
        </p:nvSpPr>
        <p:spPr>
          <a:xfrm>
            <a:off x="251520" y="1124744"/>
            <a:ext cx="8784976" cy="5601533"/>
          </a:xfrm>
          <a:prstGeom prst="rect">
            <a:avLst/>
          </a:prstGeom>
          <a:noFill/>
        </p:spPr>
        <p:txBody>
          <a:bodyPr wrap="square">
            <a:spAutoFit/>
          </a:bodyPr>
          <a:lstStyle/>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1400" b="1" dirty="0" smtClean="0">
                <a:solidFill>
                  <a:srgbClr val="993366"/>
                </a:solidFill>
                <a:effectLst>
                  <a:outerShdw blurRad="38100" dist="38100" dir="2700000" algn="tl">
                    <a:srgbClr val="000000">
                      <a:alpha val="43137"/>
                    </a:srgbClr>
                  </a:outerShdw>
                </a:effectLst>
              </a:rPr>
              <a:t>Personas involucradas</a:t>
            </a:r>
          </a:p>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CO" sz="1400" dirty="0" smtClean="0"/>
              <a:t>De planta temporal: 8</a:t>
            </a:r>
          </a:p>
          <a:p>
            <a:pPr marL="285750" indent="-285750">
              <a:buFont typeface="Arial" panose="020B0604020202020204" pitchFamily="34" charset="0"/>
              <a:buChar cha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CO" sz="1400" dirty="0" smtClean="0"/>
              <a:t>1 profesional especializado</a:t>
            </a:r>
          </a:p>
          <a:p>
            <a:pPr marL="285750" indent="-285750">
              <a:buFont typeface="Arial" panose="020B0604020202020204" pitchFamily="34" charset="0"/>
              <a:buChar cha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CO" sz="1400" dirty="0" smtClean="0"/>
              <a:t>5 profesionales universitarios</a:t>
            </a:r>
          </a:p>
          <a:p>
            <a:pPr marL="285750" indent="-285750">
              <a:buFont typeface="Arial" panose="020B0604020202020204" pitchFamily="34" charset="0"/>
              <a:buChar cha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CO" sz="1400" dirty="0" smtClean="0"/>
              <a:t>2 auxiliares administrativos</a:t>
            </a:r>
          </a:p>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endParaRPr lang="es-CO" sz="1400" dirty="0" smtClean="0"/>
          </a:p>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CO" sz="1400" dirty="0" smtClean="0"/>
              <a:t>Contratistas: 6</a:t>
            </a:r>
          </a:p>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endParaRPr lang="es-CO" sz="1400" dirty="0" smtClean="0"/>
          </a:p>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1400" b="1" dirty="0" smtClean="0">
                <a:solidFill>
                  <a:srgbClr val="993366"/>
                </a:solidFill>
                <a:effectLst>
                  <a:outerShdw blurRad="38100" dist="38100" dir="2700000" algn="tl">
                    <a:srgbClr val="000000">
                      <a:alpha val="43137"/>
                    </a:srgbClr>
                  </a:outerShdw>
                </a:effectLst>
              </a:rPr>
              <a:t>Compromisos y acuerdos vigentes</a:t>
            </a:r>
            <a:endParaRPr lang="es-CO" sz="1400" dirty="0" smtClean="0"/>
          </a:p>
          <a:p>
            <a:pPr marL="285750" indent="-285750">
              <a:buFont typeface="Arial" panose="020B0604020202020204" pitchFamily="34" charset="0"/>
              <a:buChar cha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CO" sz="1200" dirty="0" smtClean="0"/>
              <a:t>Convenio interadministrativo de cooperación con el Banco de la República para la operación del programa El Parqueadero. Tiene vigencia hasta el 31 de diciembre de 20915, y se tramitando la prórroga por un año más.</a:t>
            </a:r>
          </a:p>
          <a:p>
            <a:pPr marL="285750" indent="-285750">
              <a:buFont typeface="Arial" panose="020B0604020202020204" pitchFamily="34" charset="0"/>
              <a:buChar cha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CO" sz="1200" dirty="0"/>
              <a:t>Convenio interadministrativo de comodato con el Banco de la República para uso de la casa donde funciona el programa Plataforma Bogotá. Tiene vigencia hasta el 5 de julio de 2016. </a:t>
            </a:r>
            <a:endParaRPr lang="es-CO" sz="1200" dirty="0" smtClean="0"/>
          </a:p>
          <a:p>
            <a:pPr marL="285750" indent="-285750">
              <a:buFont typeface="Arial" panose="020B0604020202020204" pitchFamily="34" charset="0"/>
              <a:buChar cha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CO" sz="1200" dirty="0" smtClean="0"/>
              <a:t>Convenio interinstitucional con la Asociación Colombiana de Centros Comerciales. Se está tramitando la suscripción del convenio por un año.</a:t>
            </a:r>
          </a:p>
          <a:p>
            <a:pPr marL="285750" indent="-285750">
              <a:buFont typeface="Arial" panose="020B0604020202020204" pitchFamily="34" charset="0"/>
              <a:buChar cha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CO" sz="1200" dirty="0" smtClean="0"/>
              <a:t>Convenio interadministrativo con IDARTES para la circulación de grupos de danza en la FUGA. Tiene vigencia hasta el 20 de diciembre de 2015.</a:t>
            </a:r>
          </a:p>
          <a:p>
            <a:pPr marL="285750" indent="-285750">
              <a:buFont typeface="Arial" panose="020B0604020202020204" pitchFamily="34" charset="0"/>
              <a:buChar cha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CO" sz="1200" dirty="0" smtClean="0"/>
              <a:t>Convenio con la Universidad Javeriana para pasantes de artes plásticas. Tiene prórroga automática anual.</a:t>
            </a:r>
          </a:p>
          <a:p>
            <a:pPr marL="285750" indent="-285750">
              <a:buFont typeface="Arial" panose="020B0604020202020204" pitchFamily="34" charset="0"/>
              <a:buChar cha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CO" sz="1200" dirty="0" smtClean="0"/>
              <a:t>Comodato con la SCRD de obras de arte, para ampliar los espacios de circulación de la colección. Tiene vigencia hasta el 31 de diciembre de 2015.</a:t>
            </a:r>
          </a:p>
          <a:p>
            <a:pPr marL="285750" indent="-285750">
              <a:buFont typeface="Arial" panose="020B0604020202020204" pitchFamily="34" charset="0"/>
              <a:buChar cha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CO" sz="1200" dirty="0" smtClean="0"/>
              <a:t>Se encuentra en trámite un comodato con la Secretaría General de la Alcaldía Mayor para la circulación del “Obelisco Bogotá Humana” y de la obra Homenaje a Bogotá Humana”</a:t>
            </a:r>
          </a:p>
          <a:p>
            <a:pPr marL="285750" indent="-285750">
              <a:buFont typeface="Arial" panose="020B0604020202020204" pitchFamily="34" charset="0"/>
              <a:buChar cha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endParaRPr lang="es-CO" sz="1400" dirty="0">
              <a:solidFill>
                <a:srgbClr val="FFC000"/>
              </a:solidFill>
            </a:endParaRPr>
          </a:p>
          <a:p>
            <a:pP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1400" b="1" dirty="0" smtClean="0">
                <a:solidFill>
                  <a:srgbClr val="993366"/>
                </a:solidFill>
                <a:effectLst>
                  <a:outerShdw blurRad="38100" dist="38100" dir="2700000" algn="tl">
                    <a:srgbClr val="000000">
                      <a:alpha val="43137"/>
                    </a:srgbClr>
                  </a:outerShdw>
                </a:effectLst>
              </a:rPr>
              <a:t>Dificultades</a:t>
            </a:r>
          </a:p>
          <a:p>
            <a:pPr marL="285750" indent="-285750">
              <a:buFont typeface="Arial" panose="020B0604020202020204" pitchFamily="34" charset="0"/>
              <a:buChar cha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1200" dirty="0" smtClean="0"/>
              <a:t>No se ha encontrado una estrategia eficaz para la </a:t>
            </a:r>
            <a:r>
              <a:rPr lang="es-ES" sz="1200" dirty="0"/>
              <a:t>d</a:t>
            </a:r>
            <a:r>
              <a:rPr lang="es-ES" sz="1200" dirty="0" smtClean="0"/>
              <a:t>istribución de las publicaciones de la Gerencia de artes Plásticas.</a:t>
            </a:r>
          </a:p>
          <a:p>
            <a:pPr marL="285750" indent="-285750">
              <a:buFont typeface="Arial" panose="020B0604020202020204" pitchFamily="34" charset="0"/>
              <a:buChar cha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1200" dirty="0" smtClean="0"/>
              <a:t>Falta de interés de los centros comerciales para el programa Vitrina de Arte</a:t>
            </a:r>
          </a:p>
          <a:p>
            <a:pPr marL="285750" indent="-285750">
              <a:buFont typeface="Arial" panose="020B0604020202020204" pitchFamily="34" charset="0"/>
              <a:buChar cha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1200" dirty="0" smtClean="0"/>
              <a:t>Debilidad en las estrategias de divulgación y comercialización de eventos</a:t>
            </a:r>
          </a:p>
          <a:p>
            <a:pPr marL="285750" indent="-285750">
              <a:buFont typeface="Arial" panose="020B0604020202020204" pitchFamily="34" charset="0"/>
              <a:buChar cha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2300" algn="l"/>
                <a:tab pos="6110288" algn="l"/>
                <a:tab pos="6518275" algn="l"/>
                <a:tab pos="6926263" algn="l"/>
                <a:tab pos="7332663" algn="l"/>
                <a:tab pos="7740650" algn="l"/>
                <a:tab pos="8148638" algn="l"/>
              </a:tabLst>
              <a:defRPr/>
            </a:pPr>
            <a:r>
              <a:rPr lang="es-ES" sz="1200" dirty="0" smtClean="0"/>
              <a:t>Recurso económico precario y escases de personal</a:t>
            </a:r>
            <a:endParaRPr lang="es-CO" sz="1200" dirty="0"/>
          </a:p>
        </p:txBody>
      </p:sp>
    </p:spTree>
    <p:extLst>
      <p:ext uri="{BB962C8B-B14F-4D97-AF65-F5344CB8AC3E}">
        <p14:creationId xmlns:p14="http://schemas.microsoft.com/office/powerpoint/2010/main" xmlns="" val="185831094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56&quot;/&gt;&lt;/object&gt;&lt;/object&gt;&lt;/object&gt;&lt;/database&gt;"/>
  <p:tag name="SECTOMILLISECCONVERTED" val="1"/>
</p:tagLst>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12820</TotalTime>
  <Words>3371</Words>
  <Application>Microsoft Office PowerPoint</Application>
  <PresentationFormat>Presentación en pantalla (4:3)</PresentationFormat>
  <Paragraphs>563</Paragraphs>
  <Slides>25</Slides>
  <Notes>2</Notes>
  <HiddenSlides>0</HiddenSlides>
  <MMClips>0</MMClips>
  <ScaleCrop>false</ScaleCrop>
  <HeadingPairs>
    <vt:vector size="4" baseType="variant">
      <vt:variant>
        <vt:lpstr>Tema</vt:lpstr>
      </vt:variant>
      <vt:variant>
        <vt:i4>1</vt:i4>
      </vt:variant>
      <vt:variant>
        <vt:lpstr>Títulos de diapositiva</vt:lpstr>
      </vt:variant>
      <vt:variant>
        <vt:i4>25</vt:i4>
      </vt:variant>
    </vt:vector>
  </HeadingPairs>
  <TitlesOfParts>
    <vt:vector size="26"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vector>
  </TitlesOfParts>
  <Company>V-P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ray</dc:creator>
  <cp:lastModifiedBy>jorozco</cp:lastModifiedBy>
  <cp:revision>973</cp:revision>
  <cp:lastPrinted>2015-11-09T17:41:29Z</cp:lastPrinted>
  <dcterms:created xsi:type="dcterms:W3CDTF">2012-02-14T01:39:37Z</dcterms:created>
  <dcterms:modified xsi:type="dcterms:W3CDTF">2019-02-25T20:31:46Z</dcterms:modified>
</cp:coreProperties>
</file>